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94" r:id="rId5"/>
  </p:sldMasterIdLst>
  <p:notesMasterIdLst>
    <p:notesMasterId r:id="rId51"/>
  </p:notesMasterIdLst>
  <p:handoutMasterIdLst>
    <p:handoutMasterId r:id="rId52"/>
  </p:handoutMasterIdLst>
  <p:sldIdLst>
    <p:sldId id="391" r:id="rId6"/>
    <p:sldId id="444" r:id="rId7"/>
    <p:sldId id="469" r:id="rId8"/>
    <p:sldId id="440" r:id="rId9"/>
    <p:sldId id="489" r:id="rId10"/>
    <p:sldId id="404" r:id="rId11"/>
    <p:sldId id="446" r:id="rId12"/>
    <p:sldId id="491" r:id="rId13"/>
    <p:sldId id="501" r:id="rId14"/>
    <p:sldId id="500" r:id="rId15"/>
    <p:sldId id="502" r:id="rId16"/>
    <p:sldId id="443" r:id="rId17"/>
    <p:sldId id="492" r:id="rId18"/>
    <p:sldId id="503" r:id="rId19"/>
    <p:sldId id="504" r:id="rId20"/>
    <p:sldId id="447" r:id="rId21"/>
    <p:sldId id="495" r:id="rId22"/>
    <p:sldId id="449" r:id="rId23"/>
    <p:sldId id="494" r:id="rId24"/>
    <p:sldId id="497" r:id="rId25"/>
    <p:sldId id="448" r:id="rId26"/>
    <p:sldId id="450" r:id="rId27"/>
    <p:sldId id="451" r:id="rId28"/>
    <p:sldId id="445" r:id="rId29"/>
    <p:sldId id="452" r:id="rId30"/>
    <p:sldId id="453" r:id="rId31"/>
    <p:sldId id="454" r:id="rId32"/>
    <p:sldId id="505" r:id="rId33"/>
    <p:sldId id="456" r:id="rId34"/>
    <p:sldId id="457" r:id="rId35"/>
    <p:sldId id="465" r:id="rId36"/>
    <p:sldId id="477" r:id="rId37"/>
    <p:sldId id="417" r:id="rId38"/>
    <p:sldId id="508" r:id="rId39"/>
    <p:sldId id="509" r:id="rId40"/>
    <p:sldId id="466" r:id="rId41"/>
    <p:sldId id="458" r:id="rId42"/>
    <p:sldId id="437" r:id="rId43"/>
    <p:sldId id="510" r:id="rId44"/>
    <p:sldId id="479" r:id="rId45"/>
    <p:sldId id="480" r:id="rId46"/>
    <p:sldId id="427" r:id="rId47"/>
    <p:sldId id="422" r:id="rId48"/>
    <p:sldId id="393" r:id="rId49"/>
    <p:sldId id="498" r:id="rId50"/>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208" userDrawn="1">
          <p15:clr>
            <a:srgbClr val="A4A3A4"/>
          </p15:clr>
        </p15:guide>
        <p15:guide id="2" pos="1824">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ie Wollan" initials="AKW" lastIdx="1" clrIdx="0"/>
  <p:cmAuthor id="2" name="Kasey Miller" initials="KM" lastIdx="27" clrIdx="1"/>
  <p:cmAuthor id="3" name="Nancy Staggers" initials="NS" lastIdx="14" clrIdx="2"/>
  <p:cmAuthor id="4" name="Felicia Kleinfelt" initials="FK" lastIdx="32" clrIdx="3"/>
  <p:cmAuthor id="5" name="Felicia Kleinfelt" initials="FK [2]" lastIdx="1" clrIdx="4"/>
  <p:cmAuthor id="6" name="Felicia Kleinfelt" initials="FK [3]" lastIdx="1" clrIdx="5"/>
  <p:cmAuthor id="7" name="Felicia Kleinfelt" initials="FK [4]" lastIdx="1" clrIdx="6"/>
  <p:cmAuthor id="8" name="Felicia Kleinfelt" initials="FK [5]" lastIdx="0" clrIdx="7"/>
  <p:cmAuthor id="9" name="Felicia Kleinfelt" initials="FK [6]" lastIdx="1" clrIdx="8"/>
  <p:cmAuthor id="10" name="Felicia Kleinfelt" initials="FK [7]" lastIdx="1" clrIdx="9"/>
  <p:cmAuthor id="11" name="Felicia Kleinfelt" initials="FK [8]" lastIdx="1" clrIdx="10"/>
  <p:cmAuthor id="12" name="Felicia Kleinfelt" initials="FK [9]" lastIdx="1" clrIdx="11"/>
  <p:cmAuthor id="13" name="Felicia Kleinfelt" initials="FK [10]" lastIdx="1" clrIdx="12"/>
  <p:cmAuthor id="14" name="Pamela Noble" initials="PN" lastIdx="6" clrIdx="13"/>
  <p:cmAuthor id="15" name="Heather Soboko" initials="HS" lastIdx="1" clrIdx="14"/>
  <p:cmAuthor id="16" name="Samantha Zybak" initials="SZ" lastIdx="15"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782"/>
    <a:srgbClr val="404041"/>
    <a:srgbClr val="7E8083"/>
    <a:srgbClr val="CD5F21"/>
    <a:srgbClr val="F78E1E"/>
    <a:srgbClr val="F78F1E"/>
    <a:srgbClr val="EAEAEA"/>
    <a:srgbClr val="FFFFFF"/>
    <a:srgbClr val="686A6E"/>
    <a:srgbClr val="49B9D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220"/>
    <p:restoredTop sz="81897"/>
  </p:normalViewPr>
  <p:slideViewPr>
    <p:cSldViewPr snapToGrid="0">
      <p:cViewPr varScale="1">
        <p:scale>
          <a:sx n="93" d="100"/>
          <a:sy n="93" d="100"/>
        </p:scale>
        <p:origin x="798" y="90"/>
      </p:cViewPr>
      <p:guideLst>
        <p:guide orient="horz" pos="2208"/>
        <p:guide pos="1824"/>
      </p:guideLst>
    </p:cSldViewPr>
  </p:slideViewPr>
  <p:notesTextViewPr>
    <p:cViewPr>
      <p:scale>
        <a:sx n="1" d="1"/>
        <a:sy n="1" d="1"/>
      </p:scale>
      <p:origin x="0" y="0"/>
    </p:cViewPr>
  </p:notesTextViewPr>
  <p:sorterViewPr>
    <p:cViewPr>
      <p:scale>
        <a:sx n="100" d="100"/>
        <a:sy n="100" d="100"/>
      </p:scale>
      <p:origin x="0" y="-17271"/>
    </p:cViewPr>
  </p:sorter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1C8770-46F3-D546-9A19-06CFE6492BDD}" type="doc">
      <dgm:prSet loTypeId="urn:microsoft.com/office/officeart/2005/8/layout/list1" loCatId="" qsTypeId="urn:microsoft.com/office/officeart/2005/8/quickstyle/simple2" qsCatId="simple" csTypeId="urn:microsoft.com/office/officeart/2005/8/colors/accent1_1" csCatId="accent1" phldr="1"/>
      <dgm:spPr/>
      <dgm:t>
        <a:bodyPr/>
        <a:lstStyle/>
        <a:p>
          <a:endParaRPr lang="en-US"/>
        </a:p>
      </dgm:t>
    </dgm:pt>
    <dgm:pt modelId="{ECE9045A-C889-A449-A8D0-22D0C1EB90AC}">
      <dgm:prSet phldrT="[Text]" custT="1"/>
      <dgm:spPr/>
      <dgm:t>
        <a:bodyPr/>
        <a:lstStyle/>
        <a:p>
          <a:r>
            <a:rPr lang="en-US" sz="2000" b="1"/>
            <a:t>What?</a:t>
          </a:r>
          <a:endParaRPr lang="en-US" sz="2000"/>
        </a:p>
      </dgm:t>
      <dgm:extLst>
        <a:ext uri="{E40237B7-FDA0-4F09-8148-C483321AD2D9}">
          <dgm14:cNvPr xmlns:dgm14="http://schemas.microsoft.com/office/drawing/2010/diagram" id="0" name="" descr="What?&#10; The right information  &#10;Who? &#10; The right person&#10;When?&#10; The right time&#10;Where?&#10; The right channels &#10;How? &#10; The right formats&#10;"/>
        </a:ext>
      </dgm:extLst>
    </dgm:pt>
    <dgm:pt modelId="{D3C28493-9B1D-3C4A-8379-2DAC3AC2F69A}" type="parTrans" cxnId="{49B71809-A1CE-7E49-9AE8-9B671613CDA7}">
      <dgm:prSet/>
      <dgm:spPr/>
      <dgm:t>
        <a:bodyPr/>
        <a:lstStyle/>
        <a:p>
          <a:endParaRPr lang="en-US" sz="2000"/>
        </a:p>
      </dgm:t>
    </dgm:pt>
    <dgm:pt modelId="{B4367B86-8047-C046-8662-C28D84D1A15B}" type="sibTrans" cxnId="{49B71809-A1CE-7E49-9AE8-9B671613CDA7}">
      <dgm:prSet/>
      <dgm:spPr/>
      <dgm:t>
        <a:bodyPr/>
        <a:lstStyle/>
        <a:p>
          <a:endParaRPr lang="en-US" sz="2000"/>
        </a:p>
      </dgm:t>
    </dgm:pt>
    <dgm:pt modelId="{75D1EC0C-1195-AA4A-BCE8-155B84133F09}">
      <dgm:prSet custT="1"/>
      <dgm:spPr/>
      <dgm:t>
        <a:bodyPr/>
        <a:lstStyle/>
        <a:p>
          <a:r>
            <a:rPr lang="en-US" sz="2000" b="1"/>
            <a:t>Who?</a:t>
          </a:r>
          <a:r>
            <a:rPr lang="en-US" sz="2000"/>
            <a:t>	</a:t>
          </a:r>
        </a:p>
      </dgm:t>
      <dgm:extLst>
        <a:ext uri="{E40237B7-FDA0-4F09-8148-C483321AD2D9}">
          <dgm14:cNvPr xmlns:dgm14="http://schemas.microsoft.com/office/drawing/2010/diagram" id="0" name="" descr="What?&#10; The right information  &#10;Who? &#10; The right person&#10;When?&#10; The right time&#10;Where?&#10; The right channels &#10;How? &#10; The right formats&#10;"/>
        </a:ext>
      </dgm:extLst>
    </dgm:pt>
    <dgm:pt modelId="{DEDF7DA9-D919-D145-892D-63956AE32F9A}" type="parTrans" cxnId="{B585C467-BE8C-4F46-A9F2-E7A57DB84BE1}">
      <dgm:prSet/>
      <dgm:spPr/>
      <dgm:t>
        <a:bodyPr/>
        <a:lstStyle/>
        <a:p>
          <a:endParaRPr lang="en-US" sz="2000"/>
        </a:p>
      </dgm:t>
    </dgm:pt>
    <dgm:pt modelId="{880BA71F-4DEA-B343-8C2D-4DC79BA02ECC}" type="sibTrans" cxnId="{B585C467-BE8C-4F46-A9F2-E7A57DB84BE1}">
      <dgm:prSet/>
      <dgm:spPr/>
      <dgm:t>
        <a:bodyPr/>
        <a:lstStyle/>
        <a:p>
          <a:endParaRPr lang="en-US" sz="2000"/>
        </a:p>
      </dgm:t>
    </dgm:pt>
    <dgm:pt modelId="{D291FF02-5BEC-C64C-BC41-9664829D76E1}">
      <dgm:prSet custT="1"/>
      <dgm:spPr/>
      <dgm:t>
        <a:bodyPr/>
        <a:lstStyle/>
        <a:p>
          <a:r>
            <a:rPr lang="en-US" sz="2000" b="1"/>
            <a:t>When?</a:t>
          </a:r>
          <a:endParaRPr lang="en-US" sz="2000"/>
        </a:p>
      </dgm:t>
      <dgm:extLst>
        <a:ext uri="{E40237B7-FDA0-4F09-8148-C483321AD2D9}">
          <dgm14:cNvPr xmlns:dgm14="http://schemas.microsoft.com/office/drawing/2010/diagram" id="0" name="" descr="What?&#10; The right information  &#10;Who? &#10; The right person&#10;When?&#10; The right time&#10;Where?&#10; The right channels &#10;How? &#10; The right formats&#10;"/>
        </a:ext>
      </dgm:extLst>
    </dgm:pt>
    <dgm:pt modelId="{FE706795-2A50-724B-AD7F-712A43674F3E}" type="parTrans" cxnId="{D19BE8C3-2330-3040-9FF1-AEA80908F175}">
      <dgm:prSet/>
      <dgm:spPr/>
      <dgm:t>
        <a:bodyPr/>
        <a:lstStyle/>
        <a:p>
          <a:endParaRPr lang="en-US" sz="2000"/>
        </a:p>
      </dgm:t>
    </dgm:pt>
    <dgm:pt modelId="{12992D49-F124-BB4F-801F-99A657C9D7FD}" type="sibTrans" cxnId="{D19BE8C3-2330-3040-9FF1-AEA80908F175}">
      <dgm:prSet/>
      <dgm:spPr/>
      <dgm:t>
        <a:bodyPr/>
        <a:lstStyle/>
        <a:p>
          <a:endParaRPr lang="en-US" sz="2000"/>
        </a:p>
      </dgm:t>
    </dgm:pt>
    <dgm:pt modelId="{364A0B2E-4AFE-8645-B578-44F015538D0C}">
      <dgm:prSet custT="1"/>
      <dgm:spPr/>
      <dgm:t>
        <a:bodyPr/>
        <a:lstStyle/>
        <a:p>
          <a:r>
            <a:rPr lang="en-US" sz="2000" b="1"/>
            <a:t>Where?</a:t>
          </a:r>
          <a:endParaRPr lang="en-US" sz="2000"/>
        </a:p>
      </dgm:t>
      <dgm:extLst>
        <a:ext uri="{E40237B7-FDA0-4F09-8148-C483321AD2D9}">
          <dgm14:cNvPr xmlns:dgm14="http://schemas.microsoft.com/office/drawing/2010/diagram" id="0" name="" descr="What?&#10; The right information  &#10;Who? &#10; The right person&#10;When?&#10; The right time&#10;Where?&#10; The right channels &#10;How? &#10; The right formats&#10;"/>
        </a:ext>
      </dgm:extLst>
    </dgm:pt>
    <dgm:pt modelId="{F3352FCD-02C8-C24F-AD77-47E33710229D}" type="parTrans" cxnId="{F690337D-4293-1445-A311-2A4994F6F8C5}">
      <dgm:prSet/>
      <dgm:spPr/>
      <dgm:t>
        <a:bodyPr/>
        <a:lstStyle/>
        <a:p>
          <a:endParaRPr lang="en-US" sz="2000"/>
        </a:p>
      </dgm:t>
    </dgm:pt>
    <dgm:pt modelId="{47B9BC97-303B-0D46-9DE2-5BC5E2F3EFAF}" type="sibTrans" cxnId="{F690337D-4293-1445-A311-2A4994F6F8C5}">
      <dgm:prSet/>
      <dgm:spPr/>
      <dgm:t>
        <a:bodyPr/>
        <a:lstStyle/>
        <a:p>
          <a:endParaRPr lang="en-US" sz="2000"/>
        </a:p>
      </dgm:t>
    </dgm:pt>
    <dgm:pt modelId="{7FF95FF4-7E10-3849-B545-108F4327B639}">
      <dgm:prSet custT="1"/>
      <dgm:spPr/>
      <dgm:t>
        <a:bodyPr/>
        <a:lstStyle/>
        <a:p>
          <a:r>
            <a:rPr lang="en-US" sz="2000" b="1"/>
            <a:t>How?</a:t>
          </a:r>
          <a:r>
            <a:rPr lang="en-US" sz="2000"/>
            <a:t>	</a:t>
          </a:r>
        </a:p>
      </dgm:t>
      <dgm:extLst>
        <a:ext uri="{E40237B7-FDA0-4F09-8148-C483321AD2D9}">
          <dgm14:cNvPr xmlns:dgm14="http://schemas.microsoft.com/office/drawing/2010/diagram" id="0" name="" descr="What?&#10; The right information  &#10;Who? &#10; The right person&#10;When?&#10; The right time&#10;Where?&#10; The right channels &#10;How? &#10; The right formats&#10;"/>
        </a:ext>
      </dgm:extLst>
    </dgm:pt>
    <dgm:pt modelId="{5AA36CF3-EADE-7649-9177-BAFFDAE492A6}" type="parTrans" cxnId="{B9610035-14B1-0F4B-8D08-15F3CCBFF108}">
      <dgm:prSet/>
      <dgm:spPr/>
      <dgm:t>
        <a:bodyPr/>
        <a:lstStyle/>
        <a:p>
          <a:endParaRPr lang="en-US" sz="2000"/>
        </a:p>
      </dgm:t>
    </dgm:pt>
    <dgm:pt modelId="{12E6121B-7A79-154D-851C-E89D52B215D9}" type="sibTrans" cxnId="{B9610035-14B1-0F4B-8D08-15F3CCBFF108}">
      <dgm:prSet/>
      <dgm:spPr/>
      <dgm:t>
        <a:bodyPr/>
        <a:lstStyle/>
        <a:p>
          <a:endParaRPr lang="en-US" sz="2000"/>
        </a:p>
      </dgm:t>
    </dgm:pt>
    <dgm:pt modelId="{F1CA95C5-9771-4546-87C3-FF2B2DA80F63}">
      <dgm:prSet phldrT="[Text]" custT="1"/>
      <dgm:spPr/>
      <dgm:t>
        <a:bodyPr/>
        <a:lstStyle/>
        <a:p>
          <a:r>
            <a:rPr lang="en-US" sz="2000"/>
            <a:t>The right information  </a:t>
          </a:r>
        </a:p>
      </dgm:t>
      <dgm:extLst>
        <a:ext uri="{E40237B7-FDA0-4F09-8148-C483321AD2D9}">
          <dgm14:cNvPr xmlns:dgm14="http://schemas.microsoft.com/office/drawing/2010/diagram" id="0" name="" descr="What?&#10; The right information  &#10;Who? &#10; The right person&#10;When?&#10; The right time&#10;Where?&#10; The right channels &#10;How? &#10; The right formats&#10;"/>
        </a:ext>
      </dgm:extLst>
    </dgm:pt>
    <dgm:pt modelId="{424F9828-220C-7847-9C5D-6DE399421114}" type="parTrans" cxnId="{942C6D55-9253-FA47-A44C-FAF5AB6D15CF}">
      <dgm:prSet/>
      <dgm:spPr/>
      <dgm:t>
        <a:bodyPr/>
        <a:lstStyle/>
        <a:p>
          <a:endParaRPr lang="en-US" sz="2000"/>
        </a:p>
      </dgm:t>
    </dgm:pt>
    <dgm:pt modelId="{DAC292D3-36B5-8441-A9AB-82ED1FEFE069}" type="sibTrans" cxnId="{942C6D55-9253-FA47-A44C-FAF5AB6D15CF}">
      <dgm:prSet/>
      <dgm:spPr/>
      <dgm:t>
        <a:bodyPr/>
        <a:lstStyle/>
        <a:p>
          <a:endParaRPr lang="en-US" sz="2000"/>
        </a:p>
      </dgm:t>
    </dgm:pt>
    <dgm:pt modelId="{1DA957AF-8AA7-1449-A7A3-2B6B028BCF13}">
      <dgm:prSet custT="1"/>
      <dgm:spPr/>
      <dgm:t>
        <a:bodyPr/>
        <a:lstStyle/>
        <a:p>
          <a:r>
            <a:rPr lang="en-US" sz="2000"/>
            <a:t>The right person</a:t>
          </a:r>
        </a:p>
      </dgm:t>
      <dgm:extLst>
        <a:ext uri="{E40237B7-FDA0-4F09-8148-C483321AD2D9}">
          <dgm14:cNvPr xmlns:dgm14="http://schemas.microsoft.com/office/drawing/2010/diagram" id="0" name="" descr="What?&#10; The right information  &#10;Who? &#10; The right person&#10;When?&#10; The right time&#10;Where?&#10; The right channels &#10;How? &#10; The right formats&#10;"/>
        </a:ext>
      </dgm:extLst>
    </dgm:pt>
    <dgm:pt modelId="{AB75C74E-5F6A-5147-A29A-B7B5FA54687D}" type="parTrans" cxnId="{1AA61FC8-6D5E-804C-83FA-5213540C0122}">
      <dgm:prSet/>
      <dgm:spPr/>
      <dgm:t>
        <a:bodyPr/>
        <a:lstStyle/>
        <a:p>
          <a:endParaRPr lang="en-US" sz="2000"/>
        </a:p>
      </dgm:t>
    </dgm:pt>
    <dgm:pt modelId="{DFC86CC0-5018-C948-BB2A-EF79B507F01F}" type="sibTrans" cxnId="{1AA61FC8-6D5E-804C-83FA-5213540C0122}">
      <dgm:prSet/>
      <dgm:spPr/>
      <dgm:t>
        <a:bodyPr/>
        <a:lstStyle/>
        <a:p>
          <a:endParaRPr lang="en-US" sz="2000"/>
        </a:p>
      </dgm:t>
    </dgm:pt>
    <dgm:pt modelId="{1D31A02D-3A5D-654C-B95B-B3F706BF35C2}">
      <dgm:prSet custT="1"/>
      <dgm:spPr/>
      <dgm:t>
        <a:bodyPr/>
        <a:lstStyle/>
        <a:p>
          <a:r>
            <a:rPr lang="en-US" sz="2000"/>
            <a:t>The right time</a:t>
          </a:r>
        </a:p>
      </dgm:t>
      <dgm:extLst>
        <a:ext uri="{E40237B7-FDA0-4F09-8148-C483321AD2D9}">
          <dgm14:cNvPr xmlns:dgm14="http://schemas.microsoft.com/office/drawing/2010/diagram" id="0" name="" descr="What?&#10; The right information  &#10;Who? &#10; The right person&#10;When?&#10; The right time&#10;Where?&#10; The right channels &#10;How? &#10; The right formats&#10;"/>
        </a:ext>
      </dgm:extLst>
    </dgm:pt>
    <dgm:pt modelId="{B4E94BD5-5B2F-7C49-B8B4-09CAA9BFF7C2}" type="parTrans" cxnId="{F357AA14-DE04-F14E-A721-9CBF9035A95E}">
      <dgm:prSet/>
      <dgm:spPr/>
      <dgm:t>
        <a:bodyPr/>
        <a:lstStyle/>
        <a:p>
          <a:endParaRPr lang="en-US" sz="2000"/>
        </a:p>
      </dgm:t>
    </dgm:pt>
    <dgm:pt modelId="{6CD696FC-A172-B641-A9FD-702A083E4703}" type="sibTrans" cxnId="{F357AA14-DE04-F14E-A721-9CBF9035A95E}">
      <dgm:prSet/>
      <dgm:spPr/>
      <dgm:t>
        <a:bodyPr/>
        <a:lstStyle/>
        <a:p>
          <a:endParaRPr lang="en-US" sz="2000"/>
        </a:p>
      </dgm:t>
    </dgm:pt>
    <dgm:pt modelId="{28999E05-B15E-8846-8F51-C74C18B59228}">
      <dgm:prSet custT="1"/>
      <dgm:spPr/>
      <dgm:t>
        <a:bodyPr/>
        <a:lstStyle/>
        <a:p>
          <a:r>
            <a:rPr lang="en-US" sz="2000"/>
            <a:t>The right channels </a:t>
          </a:r>
        </a:p>
      </dgm:t>
      <dgm:extLst>
        <a:ext uri="{E40237B7-FDA0-4F09-8148-C483321AD2D9}">
          <dgm14:cNvPr xmlns:dgm14="http://schemas.microsoft.com/office/drawing/2010/diagram" id="0" name="" descr="What?&#10; The right information  &#10;Who? &#10; The right person&#10;When?&#10; The right time&#10;Where?&#10; The right channels &#10;How? &#10; The right formats&#10;"/>
        </a:ext>
      </dgm:extLst>
    </dgm:pt>
    <dgm:pt modelId="{D65227F6-A0E6-5B4A-885A-2854886EF5E7}" type="parTrans" cxnId="{2845E656-18B5-8846-974A-7026C8EF1D08}">
      <dgm:prSet/>
      <dgm:spPr/>
      <dgm:t>
        <a:bodyPr/>
        <a:lstStyle/>
        <a:p>
          <a:endParaRPr lang="en-US" sz="2000"/>
        </a:p>
      </dgm:t>
    </dgm:pt>
    <dgm:pt modelId="{D1FFACED-6E2F-AD45-9E49-C10E2D0F9AA5}" type="sibTrans" cxnId="{2845E656-18B5-8846-974A-7026C8EF1D08}">
      <dgm:prSet/>
      <dgm:spPr/>
      <dgm:t>
        <a:bodyPr/>
        <a:lstStyle/>
        <a:p>
          <a:endParaRPr lang="en-US" sz="2000"/>
        </a:p>
      </dgm:t>
    </dgm:pt>
    <dgm:pt modelId="{A3B2F3F9-F8E2-2F49-9DD1-6459DEF20A1C}">
      <dgm:prSet custT="1"/>
      <dgm:spPr/>
      <dgm:t>
        <a:bodyPr/>
        <a:lstStyle/>
        <a:p>
          <a:r>
            <a:rPr lang="en-US" sz="2000"/>
            <a:t>The right formats</a:t>
          </a:r>
        </a:p>
      </dgm:t>
      <dgm:extLst>
        <a:ext uri="{E40237B7-FDA0-4F09-8148-C483321AD2D9}">
          <dgm14:cNvPr xmlns:dgm14="http://schemas.microsoft.com/office/drawing/2010/diagram" id="0" name="" descr="What?&#10; The right information  &#10;Who? &#10; The right person&#10;When?&#10; The right time&#10;Where?&#10; The right channels &#10;How? &#10; The right formats&#10;"/>
        </a:ext>
      </dgm:extLst>
    </dgm:pt>
    <dgm:pt modelId="{2678D322-5780-E846-BBCB-2D03D1204CE5}" type="parTrans" cxnId="{05A4DCE6-0148-6B4F-A8F7-3C1D7599B521}">
      <dgm:prSet/>
      <dgm:spPr/>
      <dgm:t>
        <a:bodyPr/>
        <a:lstStyle/>
        <a:p>
          <a:endParaRPr lang="en-US" sz="2000"/>
        </a:p>
      </dgm:t>
    </dgm:pt>
    <dgm:pt modelId="{25BCAA5E-B2B6-3D47-BFE7-4F22DF30ABF5}" type="sibTrans" cxnId="{05A4DCE6-0148-6B4F-A8F7-3C1D7599B521}">
      <dgm:prSet/>
      <dgm:spPr/>
      <dgm:t>
        <a:bodyPr/>
        <a:lstStyle/>
        <a:p>
          <a:endParaRPr lang="en-US" sz="2000"/>
        </a:p>
      </dgm:t>
    </dgm:pt>
    <dgm:pt modelId="{C62D2497-BF22-C94D-B565-52EE455103DB}" type="pres">
      <dgm:prSet presAssocID="{D31C8770-46F3-D546-9A19-06CFE6492BDD}" presName="linear" presStyleCnt="0">
        <dgm:presLayoutVars>
          <dgm:dir/>
          <dgm:animLvl val="lvl"/>
          <dgm:resizeHandles val="exact"/>
        </dgm:presLayoutVars>
      </dgm:prSet>
      <dgm:spPr/>
    </dgm:pt>
    <dgm:pt modelId="{E907DBAB-E453-5049-94A6-2D2E1092D70A}" type="pres">
      <dgm:prSet presAssocID="{ECE9045A-C889-A449-A8D0-22D0C1EB90AC}" presName="parentLin" presStyleCnt="0"/>
      <dgm:spPr/>
    </dgm:pt>
    <dgm:pt modelId="{BEF8F76A-A29B-7947-AB09-43CE67D499FD}" type="pres">
      <dgm:prSet presAssocID="{ECE9045A-C889-A449-A8D0-22D0C1EB90AC}" presName="parentLeftMargin" presStyleLbl="node1" presStyleIdx="0" presStyleCnt="5"/>
      <dgm:spPr/>
    </dgm:pt>
    <dgm:pt modelId="{E9E8627A-A177-E340-AF5E-599B5F9D988C}" type="pres">
      <dgm:prSet presAssocID="{ECE9045A-C889-A449-A8D0-22D0C1EB90AC}" presName="parentText" presStyleLbl="node1" presStyleIdx="0" presStyleCnt="5">
        <dgm:presLayoutVars>
          <dgm:chMax val="0"/>
          <dgm:bulletEnabled val="1"/>
        </dgm:presLayoutVars>
      </dgm:prSet>
      <dgm:spPr/>
    </dgm:pt>
    <dgm:pt modelId="{C1984637-2889-5C41-8C63-85E486C22453}" type="pres">
      <dgm:prSet presAssocID="{ECE9045A-C889-A449-A8D0-22D0C1EB90AC}" presName="negativeSpace" presStyleCnt="0"/>
      <dgm:spPr/>
    </dgm:pt>
    <dgm:pt modelId="{FC139C17-E5D6-014F-B00F-CD88C4B6FE96}" type="pres">
      <dgm:prSet presAssocID="{ECE9045A-C889-A449-A8D0-22D0C1EB90AC}" presName="childText" presStyleLbl="conFgAcc1" presStyleIdx="0" presStyleCnt="5">
        <dgm:presLayoutVars>
          <dgm:bulletEnabled val="1"/>
        </dgm:presLayoutVars>
      </dgm:prSet>
      <dgm:spPr/>
    </dgm:pt>
    <dgm:pt modelId="{F63BE9F1-1827-E94D-B137-D399503874E2}" type="pres">
      <dgm:prSet presAssocID="{B4367B86-8047-C046-8662-C28D84D1A15B}" presName="spaceBetweenRectangles" presStyleCnt="0"/>
      <dgm:spPr/>
    </dgm:pt>
    <dgm:pt modelId="{A3835334-1339-6B4A-8F10-886D1226E4DA}" type="pres">
      <dgm:prSet presAssocID="{75D1EC0C-1195-AA4A-BCE8-155B84133F09}" presName="parentLin" presStyleCnt="0"/>
      <dgm:spPr/>
    </dgm:pt>
    <dgm:pt modelId="{7684CCE5-F2BB-B941-A137-344DCF00BA5E}" type="pres">
      <dgm:prSet presAssocID="{75D1EC0C-1195-AA4A-BCE8-155B84133F09}" presName="parentLeftMargin" presStyleLbl="node1" presStyleIdx="0" presStyleCnt="5"/>
      <dgm:spPr/>
    </dgm:pt>
    <dgm:pt modelId="{163E411D-9EED-C348-891F-46573ADAF62B}" type="pres">
      <dgm:prSet presAssocID="{75D1EC0C-1195-AA4A-BCE8-155B84133F09}" presName="parentText" presStyleLbl="node1" presStyleIdx="1" presStyleCnt="5">
        <dgm:presLayoutVars>
          <dgm:chMax val="0"/>
          <dgm:bulletEnabled val="1"/>
        </dgm:presLayoutVars>
      </dgm:prSet>
      <dgm:spPr/>
    </dgm:pt>
    <dgm:pt modelId="{FF42C50B-3587-8F4F-9E32-9CE560BC04A4}" type="pres">
      <dgm:prSet presAssocID="{75D1EC0C-1195-AA4A-BCE8-155B84133F09}" presName="negativeSpace" presStyleCnt="0"/>
      <dgm:spPr/>
    </dgm:pt>
    <dgm:pt modelId="{A9D7A178-3DB4-6B42-B6F3-6C6E98789D51}" type="pres">
      <dgm:prSet presAssocID="{75D1EC0C-1195-AA4A-BCE8-155B84133F09}" presName="childText" presStyleLbl="conFgAcc1" presStyleIdx="1" presStyleCnt="5">
        <dgm:presLayoutVars>
          <dgm:bulletEnabled val="1"/>
        </dgm:presLayoutVars>
      </dgm:prSet>
      <dgm:spPr/>
    </dgm:pt>
    <dgm:pt modelId="{1000CB31-AD6E-E547-BEAD-5C63DC5FE27F}" type="pres">
      <dgm:prSet presAssocID="{880BA71F-4DEA-B343-8C2D-4DC79BA02ECC}" presName="spaceBetweenRectangles" presStyleCnt="0"/>
      <dgm:spPr/>
    </dgm:pt>
    <dgm:pt modelId="{CF4276D0-E2B0-9245-9B28-3D6C0731F3C9}" type="pres">
      <dgm:prSet presAssocID="{D291FF02-5BEC-C64C-BC41-9664829D76E1}" presName="parentLin" presStyleCnt="0"/>
      <dgm:spPr/>
    </dgm:pt>
    <dgm:pt modelId="{F61B1DD8-6ED6-C04F-8B9E-50159ACEF3CD}" type="pres">
      <dgm:prSet presAssocID="{D291FF02-5BEC-C64C-BC41-9664829D76E1}" presName="parentLeftMargin" presStyleLbl="node1" presStyleIdx="1" presStyleCnt="5"/>
      <dgm:spPr/>
    </dgm:pt>
    <dgm:pt modelId="{2110B374-A3C4-A044-A379-CFF31F2B090A}" type="pres">
      <dgm:prSet presAssocID="{D291FF02-5BEC-C64C-BC41-9664829D76E1}" presName="parentText" presStyleLbl="node1" presStyleIdx="2" presStyleCnt="5">
        <dgm:presLayoutVars>
          <dgm:chMax val="0"/>
          <dgm:bulletEnabled val="1"/>
        </dgm:presLayoutVars>
      </dgm:prSet>
      <dgm:spPr/>
    </dgm:pt>
    <dgm:pt modelId="{C9B3977C-EEB2-274E-99AA-29F6054056A3}" type="pres">
      <dgm:prSet presAssocID="{D291FF02-5BEC-C64C-BC41-9664829D76E1}" presName="negativeSpace" presStyleCnt="0"/>
      <dgm:spPr/>
    </dgm:pt>
    <dgm:pt modelId="{2C15E87D-FD54-6249-8362-75C1A6099E56}" type="pres">
      <dgm:prSet presAssocID="{D291FF02-5BEC-C64C-BC41-9664829D76E1}" presName="childText" presStyleLbl="conFgAcc1" presStyleIdx="2" presStyleCnt="5">
        <dgm:presLayoutVars>
          <dgm:bulletEnabled val="1"/>
        </dgm:presLayoutVars>
      </dgm:prSet>
      <dgm:spPr/>
    </dgm:pt>
    <dgm:pt modelId="{D5F5A6AE-8014-6F4A-B3F3-54A820514363}" type="pres">
      <dgm:prSet presAssocID="{12992D49-F124-BB4F-801F-99A657C9D7FD}" presName="spaceBetweenRectangles" presStyleCnt="0"/>
      <dgm:spPr/>
    </dgm:pt>
    <dgm:pt modelId="{CF28371F-582E-324A-B6E3-9C983F3C507A}" type="pres">
      <dgm:prSet presAssocID="{364A0B2E-4AFE-8645-B578-44F015538D0C}" presName="parentLin" presStyleCnt="0"/>
      <dgm:spPr/>
    </dgm:pt>
    <dgm:pt modelId="{D2B66C5A-65EA-7540-B1A8-FE4CD0557B24}" type="pres">
      <dgm:prSet presAssocID="{364A0B2E-4AFE-8645-B578-44F015538D0C}" presName="parentLeftMargin" presStyleLbl="node1" presStyleIdx="2" presStyleCnt="5"/>
      <dgm:spPr/>
    </dgm:pt>
    <dgm:pt modelId="{4914F8BB-0B12-FC4C-843C-C5F8EDDBEE76}" type="pres">
      <dgm:prSet presAssocID="{364A0B2E-4AFE-8645-B578-44F015538D0C}" presName="parentText" presStyleLbl="node1" presStyleIdx="3" presStyleCnt="5">
        <dgm:presLayoutVars>
          <dgm:chMax val="0"/>
          <dgm:bulletEnabled val="1"/>
        </dgm:presLayoutVars>
      </dgm:prSet>
      <dgm:spPr/>
    </dgm:pt>
    <dgm:pt modelId="{69818592-BE0A-FB41-9A0B-056D5B0EAECB}" type="pres">
      <dgm:prSet presAssocID="{364A0B2E-4AFE-8645-B578-44F015538D0C}" presName="negativeSpace" presStyleCnt="0"/>
      <dgm:spPr/>
    </dgm:pt>
    <dgm:pt modelId="{BEF999EA-0C63-6B45-869F-A8BED3E31D99}" type="pres">
      <dgm:prSet presAssocID="{364A0B2E-4AFE-8645-B578-44F015538D0C}" presName="childText" presStyleLbl="conFgAcc1" presStyleIdx="3" presStyleCnt="5">
        <dgm:presLayoutVars>
          <dgm:bulletEnabled val="1"/>
        </dgm:presLayoutVars>
      </dgm:prSet>
      <dgm:spPr/>
    </dgm:pt>
    <dgm:pt modelId="{DFBE2360-7EF4-8446-B8DC-5B767BF09A1E}" type="pres">
      <dgm:prSet presAssocID="{47B9BC97-303B-0D46-9DE2-5BC5E2F3EFAF}" presName="spaceBetweenRectangles" presStyleCnt="0"/>
      <dgm:spPr/>
    </dgm:pt>
    <dgm:pt modelId="{CE46B9FF-D526-FB41-B51A-4D98A526877C}" type="pres">
      <dgm:prSet presAssocID="{7FF95FF4-7E10-3849-B545-108F4327B639}" presName="parentLin" presStyleCnt="0"/>
      <dgm:spPr/>
    </dgm:pt>
    <dgm:pt modelId="{78DA07DE-5983-D547-B8DD-41D39BC5A45C}" type="pres">
      <dgm:prSet presAssocID="{7FF95FF4-7E10-3849-B545-108F4327B639}" presName="parentLeftMargin" presStyleLbl="node1" presStyleIdx="3" presStyleCnt="5"/>
      <dgm:spPr/>
    </dgm:pt>
    <dgm:pt modelId="{95652DBA-6409-5F4E-9D03-B29AAB197903}" type="pres">
      <dgm:prSet presAssocID="{7FF95FF4-7E10-3849-B545-108F4327B639}" presName="parentText" presStyleLbl="node1" presStyleIdx="4" presStyleCnt="5">
        <dgm:presLayoutVars>
          <dgm:chMax val="0"/>
          <dgm:bulletEnabled val="1"/>
        </dgm:presLayoutVars>
      </dgm:prSet>
      <dgm:spPr/>
    </dgm:pt>
    <dgm:pt modelId="{0DB83E54-E7D9-5644-A69E-094399E8DCB1}" type="pres">
      <dgm:prSet presAssocID="{7FF95FF4-7E10-3849-B545-108F4327B639}" presName="negativeSpace" presStyleCnt="0"/>
      <dgm:spPr/>
    </dgm:pt>
    <dgm:pt modelId="{C6437F1A-642E-204E-AF99-4D77C3CE1064}" type="pres">
      <dgm:prSet presAssocID="{7FF95FF4-7E10-3849-B545-108F4327B639}" presName="childText" presStyleLbl="conFgAcc1" presStyleIdx="4" presStyleCnt="5">
        <dgm:presLayoutVars>
          <dgm:bulletEnabled val="1"/>
        </dgm:presLayoutVars>
      </dgm:prSet>
      <dgm:spPr/>
    </dgm:pt>
  </dgm:ptLst>
  <dgm:cxnLst>
    <dgm:cxn modelId="{929EAD08-598D-5D4A-B67B-BFA7F32E1A7F}" type="presOf" srcId="{7FF95FF4-7E10-3849-B545-108F4327B639}" destId="{78DA07DE-5983-D547-B8DD-41D39BC5A45C}" srcOrd="0" destOrd="0" presId="urn:microsoft.com/office/officeart/2005/8/layout/list1"/>
    <dgm:cxn modelId="{49B71809-A1CE-7E49-9AE8-9B671613CDA7}" srcId="{D31C8770-46F3-D546-9A19-06CFE6492BDD}" destId="{ECE9045A-C889-A449-A8D0-22D0C1EB90AC}" srcOrd="0" destOrd="0" parTransId="{D3C28493-9B1D-3C4A-8379-2DAC3AC2F69A}" sibTransId="{B4367B86-8047-C046-8662-C28D84D1A15B}"/>
    <dgm:cxn modelId="{F357AA14-DE04-F14E-A721-9CBF9035A95E}" srcId="{D291FF02-5BEC-C64C-BC41-9664829D76E1}" destId="{1D31A02D-3A5D-654C-B95B-B3F706BF35C2}" srcOrd="0" destOrd="0" parTransId="{B4E94BD5-5B2F-7C49-B8B4-09CAA9BFF7C2}" sibTransId="{6CD696FC-A172-B641-A9FD-702A083E4703}"/>
    <dgm:cxn modelId="{15FD4217-1B5A-CB43-BE17-6177F2853EB3}" type="presOf" srcId="{F1CA95C5-9771-4546-87C3-FF2B2DA80F63}" destId="{FC139C17-E5D6-014F-B00F-CD88C4B6FE96}" srcOrd="0" destOrd="0" presId="urn:microsoft.com/office/officeart/2005/8/layout/list1"/>
    <dgm:cxn modelId="{899C0123-B058-E246-B5A0-887FD61E4F96}" type="presOf" srcId="{7FF95FF4-7E10-3849-B545-108F4327B639}" destId="{95652DBA-6409-5F4E-9D03-B29AAB197903}" srcOrd="1" destOrd="0" presId="urn:microsoft.com/office/officeart/2005/8/layout/list1"/>
    <dgm:cxn modelId="{B9610035-14B1-0F4B-8D08-15F3CCBFF108}" srcId="{D31C8770-46F3-D546-9A19-06CFE6492BDD}" destId="{7FF95FF4-7E10-3849-B545-108F4327B639}" srcOrd="4" destOrd="0" parTransId="{5AA36CF3-EADE-7649-9177-BAFFDAE492A6}" sibTransId="{12E6121B-7A79-154D-851C-E89D52B215D9}"/>
    <dgm:cxn modelId="{81FE7038-DBA4-DC4C-AF4F-0ACB114E2C45}" type="presOf" srcId="{A3B2F3F9-F8E2-2F49-9DD1-6459DEF20A1C}" destId="{C6437F1A-642E-204E-AF99-4D77C3CE1064}" srcOrd="0" destOrd="0" presId="urn:microsoft.com/office/officeart/2005/8/layout/list1"/>
    <dgm:cxn modelId="{B1BBBF3B-7021-4741-8969-A508C6EBDDCE}" type="presOf" srcId="{75D1EC0C-1195-AA4A-BCE8-155B84133F09}" destId="{7684CCE5-F2BB-B941-A137-344DCF00BA5E}" srcOrd="0" destOrd="0" presId="urn:microsoft.com/office/officeart/2005/8/layout/list1"/>
    <dgm:cxn modelId="{0E3E175E-9A34-2C4A-966B-6EDA20B47370}" type="presOf" srcId="{D291FF02-5BEC-C64C-BC41-9664829D76E1}" destId="{2110B374-A3C4-A044-A379-CFF31F2B090A}" srcOrd="1" destOrd="0" presId="urn:microsoft.com/office/officeart/2005/8/layout/list1"/>
    <dgm:cxn modelId="{B585C467-BE8C-4F46-A9F2-E7A57DB84BE1}" srcId="{D31C8770-46F3-D546-9A19-06CFE6492BDD}" destId="{75D1EC0C-1195-AA4A-BCE8-155B84133F09}" srcOrd="1" destOrd="0" parTransId="{DEDF7DA9-D919-D145-892D-63956AE32F9A}" sibTransId="{880BA71F-4DEA-B343-8C2D-4DC79BA02ECC}"/>
    <dgm:cxn modelId="{CC804A49-368E-A94E-B83E-C7EF1F36297B}" type="presOf" srcId="{1D31A02D-3A5D-654C-B95B-B3F706BF35C2}" destId="{2C15E87D-FD54-6249-8362-75C1A6099E56}" srcOrd="0" destOrd="0" presId="urn:microsoft.com/office/officeart/2005/8/layout/list1"/>
    <dgm:cxn modelId="{942C6D55-9253-FA47-A44C-FAF5AB6D15CF}" srcId="{ECE9045A-C889-A449-A8D0-22D0C1EB90AC}" destId="{F1CA95C5-9771-4546-87C3-FF2B2DA80F63}" srcOrd="0" destOrd="0" parTransId="{424F9828-220C-7847-9C5D-6DE399421114}" sibTransId="{DAC292D3-36B5-8441-A9AB-82ED1FEFE069}"/>
    <dgm:cxn modelId="{2845E656-18B5-8846-974A-7026C8EF1D08}" srcId="{364A0B2E-4AFE-8645-B578-44F015538D0C}" destId="{28999E05-B15E-8846-8F51-C74C18B59228}" srcOrd="0" destOrd="0" parTransId="{D65227F6-A0E6-5B4A-885A-2854886EF5E7}" sibTransId="{D1FFACED-6E2F-AD45-9E49-C10E2D0F9AA5}"/>
    <dgm:cxn modelId="{488DED57-2B06-934E-858F-F6414B0729BF}" type="presOf" srcId="{ECE9045A-C889-A449-A8D0-22D0C1EB90AC}" destId="{E9E8627A-A177-E340-AF5E-599B5F9D988C}" srcOrd="1" destOrd="0" presId="urn:microsoft.com/office/officeart/2005/8/layout/list1"/>
    <dgm:cxn modelId="{F690337D-4293-1445-A311-2A4994F6F8C5}" srcId="{D31C8770-46F3-D546-9A19-06CFE6492BDD}" destId="{364A0B2E-4AFE-8645-B578-44F015538D0C}" srcOrd="3" destOrd="0" parTransId="{F3352FCD-02C8-C24F-AD77-47E33710229D}" sibTransId="{47B9BC97-303B-0D46-9DE2-5BC5E2F3EFAF}"/>
    <dgm:cxn modelId="{6F854587-22A4-FF40-BAC9-78D3526B3376}" type="presOf" srcId="{1DA957AF-8AA7-1449-A7A3-2B6B028BCF13}" destId="{A9D7A178-3DB4-6B42-B6F3-6C6E98789D51}" srcOrd="0" destOrd="0" presId="urn:microsoft.com/office/officeart/2005/8/layout/list1"/>
    <dgm:cxn modelId="{FD67CD8C-90F4-8344-ADB8-94C746A30C14}" type="presOf" srcId="{364A0B2E-4AFE-8645-B578-44F015538D0C}" destId="{4914F8BB-0B12-FC4C-843C-C5F8EDDBEE76}" srcOrd="1" destOrd="0" presId="urn:microsoft.com/office/officeart/2005/8/layout/list1"/>
    <dgm:cxn modelId="{196B549A-26F5-1A4A-A9F6-508DEC933C80}" type="presOf" srcId="{ECE9045A-C889-A449-A8D0-22D0C1EB90AC}" destId="{BEF8F76A-A29B-7947-AB09-43CE67D499FD}" srcOrd="0" destOrd="0" presId="urn:microsoft.com/office/officeart/2005/8/layout/list1"/>
    <dgm:cxn modelId="{9B3D17AC-8C0C-654D-83A3-12EECF7CADEB}" type="presOf" srcId="{28999E05-B15E-8846-8F51-C74C18B59228}" destId="{BEF999EA-0C63-6B45-869F-A8BED3E31D99}" srcOrd="0" destOrd="0" presId="urn:microsoft.com/office/officeart/2005/8/layout/list1"/>
    <dgm:cxn modelId="{08E430B2-9E99-B643-A4C3-CE01A097979E}" type="presOf" srcId="{D291FF02-5BEC-C64C-BC41-9664829D76E1}" destId="{F61B1DD8-6ED6-C04F-8B9E-50159ACEF3CD}" srcOrd="0" destOrd="0" presId="urn:microsoft.com/office/officeart/2005/8/layout/list1"/>
    <dgm:cxn modelId="{D19BE8C3-2330-3040-9FF1-AEA80908F175}" srcId="{D31C8770-46F3-D546-9A19-06CFE6492BDD}" destId="{D291FF02-5BEC-C64C-BC41-9664829D76E1}" srcOrd="2" destOrd="0" parTransId="{FE706795-2A50-724B-AD7F-712A43674F3E}" sibTransId="{12992D49-F124-BB4F-801F-99A657C9D7FD}"/>
    <dgm:cxn modelId="{1AA61FC8-6D5E-804C-83FA-5213540C0122}" srcId="{75D1EC0C-1195-AA4A-BCE8-155B84133F09}" destId="{1DA957AF-8AA7-1449-A7A3-2B6B028BCF13}" srcOrd="0" destOrd="0" parTransId="{AB75C74E-5F6A-5147-A29A-B7B5FA54687D}" sibTransId="{DFC86CC0-5018-C948-BB2A-EF79B507F01F}"/>
    <dgm:cxn modelId="{AD806BE0-0325-0E48-ADA0-098980517459}" type="presOf" srcId="{364A0B2E-4AFE-8645-B578-44F015538D0C}" destId="{D2B66C5A-65EA-7540-B1A8-FE4CD0557B24}" srcOrd="0" destOrd="0" presId="urn:microsoft.com/office/officeart/2005/8/layout/list1"/>
    <dgm:cxn modelId="{05A4DCE6-0148-6B4F-A8F7-3C1D7599B521}" srcId="{7FF95FF4-7E10-3849-B545-108F4327B639}" destId="{A3B2F3F9-F8E2-2F49-9DD1-6459DEF20A1C}" srcOrd="0" destOrd="0" parTransId="{2678D322-5780-E846-BBCB-2D03D1204CE5}" sibTransId="{25BCAA5E-B2B6-3D47-BFE7-4F22DF30ABF5}"/>
    <dgm:cxn modelId="{94EF62F3-425C-BB45-9738-7B126633C57C}" type="presOf" srcId="{75D1EC0C-1195-AA4A-BCE8-155B84133F09}" destId="{163E411D-9EED-C348-891F-46573ADAF62B}" srcOrd="1" destOrd="0" presId="urn:microsoft.com/office/officeart/2005/8/layout/list1"/>
    <dgm:cxn modelId="{441101F9-5EB7-CC4C-A595-7EC03854D43D}" type="presOf" srcId="{D31C8770-46F3-D546-9A19-06CFE6492BDD}" destId="{C62D2497-BF22-C94D-B565-52EE455103DB}" srcOrd="0" destOrd="0" presId="urn:microsoft.com/office/officeart/2005/8/layout/list1"/>
    <dgm:cxn modelId="{184EC24E-5062-E54B-9717-02FEE4D4DB1A}" type="presParOf" srcId="{C62D2497-BF22-C94D-B565-52EE455103DB}" destId="{E907DBAB-E453-5049-94A6-2D2E1092D70A}" srcOrd="0" destOrd="0" presId="urn:microsoft.com/office/officeart/2005/8/layout/list1"/>
    <dgm:cxn modelId="{76FAC060-E861-E44F-9769-D87ED31517D7}" type="presParOf" srcId="{E907DBAB-E453-5049-94A6-2D2E1092D70A}" destId="{BEF8F76A-A29B-7947-AB09-43CE67D499FD}" srcOrd="0" destOrd="0" presId="urn:microsoft.com/office/officeart/2005/8/layout/list1"/>
    <dgm:cxn modelId="{300F0AB8-BADD-F74B-AC37-55E008DF6D72}" type="presParOf" srcId="{E907DBAB-E453-5049-94A6-2D2E1092D70A}" destId="{E9E8627A-A177-E340-AF5E-599B5F9D988C}" srcOrd="1" destOrd="0" presId="urn:microsoft.com/office/officeart/2005/8/layout/list1"/>
    <dgm:cxn modelId="{35255A70-198C-4F40-BC2F-C2F006C01166}" type="presParOf" srcId="{C62D2497-BF22-C94D-B565-52EE455103DB}" destId="{C1984637-2889-5C41-8C63-85E486C22453}" srcOrd="1" destOrd="0" presId="urn:microsoft.com/office/officeart/2005/8/layout/list1"/>
    <dgm:cxn modelId="{70FAC6A3-B33A-A045-806D-93D8053C09F7}" type="presParOf" srcId="{C62D2497-BF22-C94D-B565-52EE455103DB}" destId="{FC139C17-E5D6-014F-B00F-CD88C4B6FE96}" srcOrd="2" destOrd="0" presId="urn:microsoft.com/office/officeart/2005/8/layout/list1"/>
    <dgm:cxn modelId="{65132FC3-FDC9-D34D-9AF3-F6284BB632DD}" type="presParOf" srcId="{C62D2497-BF22-C94D-B565-52EE455103DB}" destId="{F63BE9F1-1827-E94D-B137-D399503874E2}" srcOrd="3" destOrd="0" presId="urn:microsoft.com/office/officeart/2005/8/layout/list1"/>
    <dgm:cxn modelId="{06609CAF-655E-8C47-BEC5-04E5AB2988F4}" type="presParOf" srcId="{C62D2497-BF22-C94D-B565-52EE455103DB}" destId="{A3835334-1339-6B4A-8F10-886D1226E4DA}" srcOrd="4" destOrd="0" presId="urn:microsoft.com/office/officeart/2005/8/layout/list1"/>
    <dgm:cxn modelId="{DF1FD372-971F-4648-8430-230872FF3502}" type="presParOf" srcId="{A3835334-1339-6B4A-8F10-886D1226E4DA}" destId="{7684CCE5-F2BB-B941-A137-344DCF00BA5E}" srcOrd="0" destOrd="0" presId="urn:microsoft.com/office/officeart/2005/8/layout/list1"/>
    <dgm:cxn modelId="{0AE617A1-51EF-7C4D-91AE-955EAFBEDE08}" type="presParOf" srcId="{A3835334-1339-6B4A-8F10-886D1226E4DA}" destId="{163E411D-9EED-C348-891F-46573ADAF62B}" srcOrd="1" destOrd="0" presId="urn:microsoft.com/office/officeart/2005/8/layout/list1"/>
    <dgm:cxn modelId="{062393E7-0868-FB44-A997-F802714A8DBB}" type="presParOf" srcId="{C62D2497-BF22-C94D-B565-52EE455103DB}" destId="{FF42C50B-3587-8F4F-9E32-9CE560BC04A4}" srcOrd="5" destOrd="0" presId="urn:microsoft.com/office/officeart/2005/8/layout/list1"/>
    <dgm:cxn modelId="{4DEAB9D4-06F2-AB44-9DBE-A63512471B1A}" type="presParOf" srcId="{C62D2497-BF22-C94D-B565-52EE455103DB}" destId="{A9D7A178-3DB4-6B42-B6F3-6C6E98789D51}" srcOrd="6" destOrd="0" presId="urn:microsoft.com/office/officeart/2005/8/layout/list1"/>
    <dgm:cxn modelId="{B957BE51-C2B7-4E4B-9270-AED5CD7BAB45}" type="presParOf" srcId="{C62D2497-BF22-C94D-B565-52EE455103DB}" destId="{1000CB31-AD6E-E547-BEAD-5C63DC5FE27F}" srcOrd="7" destOrd="0" presId="urn:microsoft.com/office/officeart/2005/8/layout/list1"/>
    <dgm:cxn modelId="{6E22A1F0-03E3-1C4D-8E0A-278FA551B97C}" type="presParOf" srcId="{C62D2497-BF22-C94D-B565-52EE455103DB}" destId="{CF4276D0-E2B0-9245-9B28-3D6C0731F3C9}" srcOrd="8" destOrd="0" presId="urn:microsoft.com/office/officeart/2005/8/layout/list1"/>
    <dgm:cxn modelId="{D18BAFC0-A0E2-EC42-9030-1147390D49C8}" type="presParOf" srcId="{CF4276D0-E2B0-9245-9B28-3D6C0731F3C9}" destId="{F61B1DD8-6ED6-C04F-8B9E-50159ACEF3CD}" srcOrd="0" destOrd="0" presId="urn:microsoft.com/office/officeart/2005/8/layout/list1"/>
    <dgm:cxn modelId="{E86E550E-5984-8B4A-A36A-00A4BCE1EF55}" type="presParOf" srcId="{CF4276D0-E2B0-9245-9B28-3D6C0731F3C9}" destId="{2110B374-A3C4-A044-A379-CFF31F2B090A}" srcOrd="1" destOrd="0" presId="urn:microsoft.com/office/officeart/2005/8/layout/list1"/>
    <dgm:cxn modelId="{14DB2D3E-93DC-004B-A044-D9CCDE50D550}" type="presParOf" srcId="{C62D2497-BF22-C94D-B565-52EE455103DB}" destId="{C9B3977C-EEB2-274E-99AA-29F6054056A3}" srcOrd="9" destOrd="0" presId="urn:microsoft.com/office/officeart/2005/8/layout/list1"/>
    <dgm:cxn modelId="{5E4E352E-8243-6A4F-B54F-1A969558A4FE}" type="presParOf" srcId="{C62D2497-BF22-C94D-B565-52EE455103DB}" destId="{2C15E87D-FD54-6249-8362-75C1A6099E56}" srcOrd="10" destOrd="0" presId="urn:microsoft.com/office/officeart/2005/8/layout/list1"/>
    <dgm:cxn modelId="{6A90F785-A9A5-144C-A5B4-C81991C0B1B2}" type="presParOf" srcId="{C62D2497-BF22-C94D-B565-52EE455103DB}" destId="{D5F5A6AE-8014-6F4A-B3F3-54A820514363}" srcOrd="11" destOrd="0" presId="urn:microsoft.com/office/officeart/2005/8/layout/list1"/>
    <dgm:cxn modelId="{F5450858-2587-B34F-AC2F-346B3DE36780}" type="presParOf" srcId="{C62D2497-BF22-C94D-B565-52EE455103DB}" destId="{CF28371F-582E-324A-B6E3-9C983F3C507A}" srcOrd="12" destOrd="0" presId="urn:microsoft.com/office/officeart/2005/8/layout/list1"/>
    <dgm:cxn modelId="{B8C6B2B8-8D24-4043-B946-066F98B1BA6E}" type="presParOf" srcId="{CF28371F-582E-324A-B6E3-9C983F3C507A}" destId="{D2B66C5A-65EA-7540-B1A8-FE4CD0557B24}" srcOrd="0" destOrd="0" presId="urn:microsoft.com/office/officeart/2005/8/layout/list1"/>
    <dgm:cxn modelId="{62D0A4A8-C991-BE49-993D-BDF9422CD03A}" type="presParOf" srcId="{CF28371F-582E-324A-B6E3-9C983F3C507A}" destId="{4914F8BB-0B12-FC4C-843C-C5F8EDDBEE76}" srcOrd="1" destOrd="0" presId="urn:microsoft.com/office/officeart/2005/8/layout/list1"/>
    <dgm:cxn modelId="{F45B43F2-D973-3E40-A17E-90B370C24589}" type="presParOf" srcId="{C62D2497-BF22-C94D-B565-52EE455103DB}" destId="{69818592-BE0A-FB41-9A0B-056D5B0EAECB}" srcOrd="13" destOrd="0" presId="urn:microsoft.com/office/officeart/2005/8/layout/list1"/>
    <dgm:cxn modelId="{0587237A-9E41-8449-A30A-05D5CB401FD6}" type="presParOf" srcId="{C62D2497-BF22-C94D-B565-52EE455103DB}" destId="{BEF999EA-0C63-6B45-869F-A8BED3E31D99}" srcOrd="14" destOrd="0" presId="urn:microsoft.com/office/officeart/2005/8/layout/list1"/>
    <dgm:cxn modelId="{0AC2C6DF-D578-9046-9619-9C9F238700BC}" type="presParOf" srcId="{C62D2497-BF22-C94D-B565-52EE455103DB}" destId="{DFBE2360-7EF4-8446-B8DC-5B767BF09A1E}" srcOrd="15" destOrd="0" presId="urn:microsoft.com/office/officeart/2005/8/layout/list1"/>
    <dgm:cxn modelId="{1D58A94F-FCBA-B149-8C67-045074A7AD06}" type="presParOf" srcId="{C62D2497-BF22-C94D-B565-52EE455103DB}" destId="{CE46B9FF-D526-FB41-B51A-4D98A526877C}" srcOrd="16" destOrd="0" presId="urn:microsoft.com/office/officeart/2005/8/layout/list1"/>
    <dgm:cxn modelId="{B2D3636A-AE79-A549-8DAA-3A17A995E613}" type="presParOf" srcId="{CE46B9FF-D526-FB41-B51A-4D98A526877C}" destId="{78DA07DE-5983-D547-B8DD-41D39BC5A45C}" srcOrd="0" destOrd="0" presId="urn:microsoft.com/office/officeart/2005/8/layout/list1"/>
    <dgm:cxn modelId="{D1144D28-4CFB-4447-92D2-EFEE1FD36B35}" type="presParOf" srcId="{CE46B9FF-D526-FB41-B51A-4D98A526877C}" destId="{95652DBA-6409-5F4E-9D03-B29AAB197903}" srcOrd="1" destOrd="0" presId="urn:microsoft.com/office/officeart/2005/8/layout/list1"/>
    <dgm:cxn modelId="{5C49B8A3-FA5A-AE42-AEF1-A35E590813C5}" type="presParOf" srcId="{C62D2497-BF22-C94D-B565-52EE455103DB}" destId="{0DB83E54-E7D9-5644-A69E-094399E8DCB1}" srcOrd="17" destOrd="0" presId="urn:microsoft.com/office/officeart/2005/8/layout/list1"/>
    <dgm:cxn modelId="{A3D373E6-4E2B-654F-BDFC-F2E0E94A8475}" type="presParOf" srcId="{C62D2497-BF22-C94D-B565-52EE455103DB}" destId="{C6437F1A-642E-204E-AF99-4D77C3CE1064}"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F4DA64-11B9-4143-B7A4-1D7995900DB2}"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992F6587-5760-BA42-BA2D-030C1A39B3D6}">
      <dgm:prSet phldrT="[Text]"/>
      <dgm:spPr/>
      <dgm:t>
        <a:bodyPr/>
        <a:lstStyle/>
        <a:p>
          <a:r>
            <a:rPr lang="en-US" dirty="0"/>
            <a:t>Prepare</a:t>
          </a:r>
        </a:p>
      </dgm:t>
    </dgm:pt>
    <dgm:pt modelId="{370D6022-E08F-C446-9888-340765B8A46D}" type="parTrans" cxnId="{0D2B178E-0989-C44D-B39E-A662E1B15C90}">
      <dgm:prSet/>
      <dgm:spPr/>
      <dgm:t>
        <a:bodyPr/>
        <a:lstStyle/>
        <a:p>
          <a:endParaRPr lang="en-US"/>
        </a:p>
      </dgm:t>
    </dgm:pt>
    <dgm:pt modelId="{0AD2E15A-2F0D-E94F-AC99-5EDD74EC7743}" type="sibTrans" cxnId="{0D2B178E-0989-C44D-B39E-A662E1B15C90}">
      <dgm:prSet/>
      <dgm:spPr/>
      <dgm:t>
        <a:bodyPr/>
        <a:lstStyle/>
        <a:p>
          <a:endParaRPr lang="en-US"/>
        </a:p>
      </dgm:t>
    </dgm:pt>
    <dgm:pt modelId="{67AD33EA-9A29-874C-BB09-153AA9DE92CF}">
      <dgm:prSet phldrT="[Text]" custT="1"/>
      <dgm:spPr/>
      <dgm:t>
        <a:bodyPr/>
        <a:lstStyle/>
        <a:p>
          <a:r>
            <a:rPr lang="en-US" sz="1200" dirty="0"/>
            <a:t>Model Work Context</a:t>
          </a:r>
        </a:p>
      </dgm:t>
    </dgm:pt>
    <dgm:pt modelId="{78E2FB24-55A1-E243-AA06-B07E1F0F0E38}" type="parTrans" cxnId="{48978431-6D88-E84E-95DD-4C6FF635F4DC}">
      <dgm:prSet/>
      <dgm:spPr/>
      <dgm:t>
        <a:bodyPr/>
        <a:lstStyle/>
        <a:p>
          <a:endParaRPr lang="en-US"/>
        </a:p>
      </dgm:t>
    </dgm:pt>
    <dgm:pt modelId="{30C369A1-5A68-8043-965E-FB324A7A355B}" type="sibTrans" cxnId="{48978431-6D88-E84E-95DD-4C6FF635F4DC}">
      <dgm:prSet/>
      <dgm:spPr/>
      <dgm:t>
        <a:bodyPr/>
        <a:lstStyle/>
        <a:p>
          <a:endParaRPr lang="en-US"/>
        </a:p>
      </dgm:t>
    </dgm:pt>
    <dgm:pt modelId="{114B1BBA-9A40-1646-A274-B39CDFE231B5}">
      <dgm:prSet phldrT="[Text]"/>
      <dgm:spPr/>
      <dgm:t>
        <a:bodyPr/>
        <a:lstStyle/>
        <a:p>
          <a:r>
            <a:rPr lang="en-US" dirty="0"/>
            <a:t>Workflow</a:t>
          </a:r>
        </a:p>
      </dgm:t>
    </dgm:pt>
    <dgm:pt modelId="{31C6B54F-9438-7240-8729-63B5C1A56B53}" type="parTrans" cxnId="{EE935529-6671-674F-8431-CC9C1036A6A0}">
      <dgm:prSet/>
      <dgm:spPr/>
      <dgm:t>
        <a:bodyPr/>
        <a:lstStyle/>
        <a:p>
          <a:endParaRPr lang="en-US"/>
        </a:p>
      </dgm:t>
    </dgm:pt>
    <dgm:pt modelId="{C0B61649-60F1-E44C-BA67-68BA16416C9F}" type="sibTrans" cxnId="{EE935529-6671-674F-8431-CC9C1036A6A0}">
      <dgm:prSet/>
      <dgm:spPr/>
      <dgm:t>
        <a:bodyPr/>
        <a:lstStyle/>
        <a:p>
          <a:endParaRPr lang="en-US"/>
        </a:p>
      </dgm:t>
    </dgm:pt>
    <dgm:pt modelId="{32DC5B39-5E0F-164A-A018-1A642007EFCC}">
      <dgm:prSet phldrT="[Text]" custT="1"/>
      <dgm:spPr/>
      <dgm:t>
        <a:bodyPr/>
        <a:lstStyle/>
        <a:p>
          <a:r>
            <a:rPr lang="en-US" sz="1200" dirty="0"/>
            <a:t>Sketch workflows</a:t>
          </a:r>
        </a:p>
      </dgm:t>
    </dgm:pt>
    <dgm:pt modelId="{0F9196C1-24BB-0343-8C7D-7C6DF77D6EFC}" type="parTrans" cxnId="{8BE3D50F-FDDF-964B-B331-942463D7DB4D}">
      <dgm:prSet/>
      <dgm:spPr/>
      <dgm:t>
        <a:bodyPr/>
        <a:lstStyle/>
        <a:p>
          <a:endParaRPr lang="en-US"/>
        </a:p>
      </dgm:t>
    </dgm:pt>
    <dgm:pt modelId="{7DB0B2EC-035E-8340-8C58-41E84CE7A451}" type="sibTrans" cxnId="{8BE3D50F-FDDF-964B-B331-942463D7DB4D}">
      <dgm:prSet/>
      <dgm:spPr/>
      <dgm:t>
        <a:bodyPr/>
        <a:lstStyle/>
        <a:p>
          <a:endParaRPr lang="en-US"/>
        </a:p>
      </dgm:t>
    </dgm:pt>
    <dgm:pt modelId="{543915AF-3F88-AC4B-A45E-C6256758822E}">
      <dgm:prSet phldrT="[Text]"/>
      <dgm:spPr/>
      <dgm:t>
        <a:bodyPr/>
        <a:lstStyle/>
        <a:p>
          <a:r>
            <a:rPr lang="en-US" dirty="0"/>
            <a:t>Plan</a:t>
          </a:r>
        </a:p>
      </dgm:t>
    </dgm:pt>
    <dgm:pt modelId="{FE16CE29-1402-D04E-B472-6787BF4D23E2}" type="parTrans" cxnId="{2EE408F8-DBBA-4249-82EC-959F6BB9BD78}">
      <dgm:prSet/>
      <dgm:spPr/>
      <dgm:t>
        <a:bodyPr/>
        <a:lstStyle/>
        <a:p>
          <a:endParaRPr lang="en-US"/>
        </a:p>
      </dgm:t>
    </dgm:pt>
    <dgm:pt modelId="{0468E068-A6C8-584E-967A-DF1D0C1160AF}" type="sibTrans" cxnId="{2EE408F8-DBBA-4249-82EC-959F6BB9BD78}">
      <dgm:prSet/>
      <dgm:spPr/>
      <dgm:t>
        <a:bodyPr/>
        <a:lstStyle/>
        <a:p>
          <a:endParaRPr lang="en-US"/>
        </a:p>
      </dgm:t>
    </dgm:pt>
    <dgm:pt modelId="{253CE367-0CFB-EB40-9059-D55D1ADC611F}">
      <dgm:prSet phldrT="[Text]" custT="1"/>
      <dgm:spPr/>
      <dgm:t>
        <a:bodyPr/>
        <a:lstStyle/>
        <a:p>
          <a:r>
            <a:rPr lang="en-US" sz="1200" dirty="0"/>
            <a:t>Set evaluation objectives</a:t>
          </a:r>
        </a:p>
      </dgm:t>
    </dgm:pt>
    <dgm:pt modelId="{8CFF0711-6303-3F44-AEF2-D66ECE41A8C3}" type="parTrans" cxnId="{25915E1B-0EB6-3745-9683-9A94EC8D2E25}">
      <dgm:prSet/>
      <dgm:spPr/>
      <dgm:t>
        <a:bodyPr/>
        <a:lstStyle/>
        <a:p>
          <a:endParaRPr lang="en-US"/>
        </a:p>
      </dgm:t>
    </dgm:pt>
    <dgm:pt modelId="{7EBA592D-E65E-444B-A729-7C9C5F9960EA}" type="sibTrans" cxnId="{25915E1B-0EB6-3745-9683-9A94EC8D2E25}">
      <dgm:prSet/>
      <dgm:spPr/>
      <dgm:t>
        <a:bodyPr/>
        <a:lstStyle/>
        <a:p>
          <a:endParaRPr lang="en-US"/>
        </a:p>
      </dgm:t>
    </dgm:pt>
    <dgm:pt modelId="{7640C1EC-593D-9746-BF30-F01AE594F933}">
      <dgm:prSet phldrT="[Text]"/>
      <dgm:spPr/>
      <dgm:t>
        <a:bodyPr/>
        <a:lstStyle/>
        <a:p>
          <a:r>
            <a:rPr lang="en-US" dirty="0"/>
            <a:t>Heuristic Evaluation</a:t>
          </a:r>
        </a:p>
      </dgm:t>
    </dgm:pt>
    <dgm:pt modelId="{6BF82210-E37B-2947-A50F-B6B426718A52}" type="parTrans" cxnId="{E17DD818-2E97-2E44-A627-FCC187A8FC0C}">
      <dgm:prSet/>
      <dgm:spPr/>
      <dgm:t>
        <a:bodyPr/>
        <a:lstStyle/>
        <a:p>
          <a:endParaRPr lang="en-US"/>
        </a:p>
      </dgm:t>
    </dgm:pt>
    <dgm:pt modelId="{50186305-A68C-5541-B610-72A491985807}" type="sibTrans" cxnId="{E17DD818-2E97-2E44-A627-FCC187A8FC0C}">
      <dgm:prSet/>
      <dgm:spPr/>
      <dgm:t>
        <a:bodyPr/>
        <a:lstStyle/>
        <a:p>
          <a:endParaRPr lang="en-US"/>
        </a:p>
      </dgm:t>
    </dgm:pt>
    <dgm:pt modelId="{F9500EF4-6CEF-0C40-B119-5DFEDD084F3B}">
      <dgm:prSet/>
      <dgm:spPr/>
      <dgm:t>
        <a:bodyPr/>
        <a:lstStyle/>
        <a:p>
          <a:r>
            <a:rPr lang="en-US" dirty="0"/>
            <a:t>Walkthrough</a:t>
          </a:r>
        </a:p>
      </dgm:t>
    </dgm:pt>
    <dgm:pt modelId="{61A3C7EB-E8AE-C44B-AC93-764DC1088838}" type="parTrans" cxnId="{98BD28C8-9251-9641-BE48-4338466E6668}">
      <dgm:prSet/>
      <dgm:spPr/>
      <dgm:t>
        <a:bodyPr/>
        <a:lstStyle/>
        <a:p>
          <a:endParaRPr lang="en-US"/>
        </a:p>
      </dgm:t>
    </dgm:pt>
    <dgm:pt modelId="{554339F5-827A-A941-9713-1800744B2481}" type="sibTrans" cxnId="{98BD28C8-9251-9641-BE48-4338466E6668}">
      <dgm:prSet/>
      <dgm:spPr/>
      <dgm:t>
        <a:bodyPr/>
        <a:lstStyle/>
        <a:p>
          <a:endParaRPr lang="en-US"/>
        </a:p>
      </dgm:t>
    </dgm:pt>
    <dgm:pt modelId="{E8AEDF82-C6D3-B144-86B0-1DC6AE86E40A}">
      <dgm:prSet/>
      <dgm:spPr/>
      <dgm:t>
        <a:bodyPr/>
        <a:lstStyle/>
        <a:p>
          <a:r>
            <a:rPr lang="en-US" dirty="0"/>
            <a:t>Formative Evaluation</a:t>
          </a:r>
        </a:p>
      </dgm:t>
    </dgm:pt>
    <dgm:pt modelId="{4DDEFCD2-188D-F446-B8CD-C0E1ED822511}" type="parTrans" cxnId="{09BC9EC4-D96D-7143-AE20-FDC2D399E744}">
      <dgm:prSet/>
      <dgm:spPr/>
      <dgm:t>
        <a:bodyPr/>
        <a:lstStyle/>
        <a:p>
          <a:endParaRPr lang="en-US"/>
        </a:p>
      </dgm:t>
    </dgm:pt>
    <dgm:pt modelId="{D683CA12-8B4F-974B-873B-4BB6E1073B8F}" type="sibTrans" cxnId="{09BC9EC4-D96D-7143-AE20-FDC2D399E744}">
      <dgm:prSet/>
      <dgm:spPr/>
      <dgm:t>
        <a:bodyPr/>
        <a:lstStyle/>
        <a:p>
          <a:endParaRPr lang="en-US"/>
        </a:p>
      </dgm:t>
    </dgm:pt>
    <dgm:pt modelId="{67E0A368-133C-4F41-841E-24019E808D65}">
      <dgm:prSet/>
      <dgm:spPr/>
      <dgm:t>
        <a:bodyPr/>
        <a:lstStyle/>
        <a:p>
          <a:r>
            <a:rPr lang="en-US" dirty="0"/>
            <a:t>Integrate Results</a:t>
          </a:r>
        </a:p>
      </dgm:t>
    </dgm:pt>
    <dgm:pt modelId="{625A68AA-2C22-5D4B-90DA-8A0DF73958E4}" type="parTrans" cxnId="{69859EDA-2FE9-DE4C-96CA-3E3770ADF86B}">
      <dgm:prSet/>
      <dgm:spPr/>
      <dgm:t>
        <a:bodyPr/>
        <a:lstStyle/>
        <a:p>
          <a:endParaRPr lang="en-US"/>
        </a:p>
      </dgm:t>
    </dgm:pt>
    <dgm:pt modelId="{8E69AB65-C982-9F47-9ED2-72D7C3EAF615}" type="sibTrans" cxnId="{69859EDA-2FE9-DE4C-96CA-3E3770ADF86B}">
      <dgm:prSet/>
      <dgm:spPr/>
      <dgm:t>
        <a:bodyPr/>
        <a:lstStyle/>
        <a:p>
          <a:endParaRPr lang="en-US"/>
        </a:p>
      </dgm:t>
    </dgm:pt>
    <dgm:pt modelId="{4B020328-E733-E34D-B09D-DA6E43CA86E5}">
      <dgm:prSet custT="1"/>
      <dgm:spPr/>
      <dgm:t>
        <a:bodyPr/>
        <a:lstStyle/>
        <a:p>
          <a:r>
            <a:rPr lang="en-US" sz="1200" dirty="0"/>
            <a:t>Rank findings</a:t>
          </a:r>
        </a:p>
      </dgm:t>
    </dgm:pt>
    <dgm:pt modelId="{70E42D82-BBBD-184F-8B31-83D5DA22931E}" type="parTrans" cxnId="{2C1BCF20-9B42-B24A-A0F2-19BDAE12694D}">
      <dgm:prSet/>
      <dgm:spPr/>
      <dgm:t>
        <a:bodyPr/>
        <a:lstStyle/>
        <a:p>
          <a:endParaRPr lang="en-US"/>
        </a:p>
      </dgm:t>
    </dgm:pt>
    <dgm:pt modelId="{E46E7546-E09E-0843-9013-7DAD099DC9BA}" type="sibTrans" cxnId="{2C1BCF20-9B42-B24A-A0F2-19BDAE12694D}">
      <dgm:prSet/>
      <dgm:spPr/>
      <dgm:t>
        <a:bodyPr/>
        <a:lstStyle/>
        <a:p>
          <a:endParaRPr lang="en-US"/>
        </a:p>
      </dgm:t>
    </dgm:pt>
    <dgm:pt modelId="{BD1F48AD-D90C-AF4C-8AA6-580AFC9D49E6}">
      <dgm:prSet custT="1"/>
      <dgm:spPr/>
      <dgm:t>
        <a:bodyPr/>
        <a:lstStyle/>
        <a:p>
          <a:r>
            <a:rPr lang="en-US" sz="1200" dirty="0"/>
            <a:t>Report findings</a:t>
          </a:r>
        </a:p>
      </dgm:t>
    </dgm:pt>
    <dgm:pt modelId="{ABDE7623-5941-9442-BB52-8ED6FB4E8528}" type="parTrans" cxnId="{8A6A1C95-087F-3E41-BE0C-CEAF3A942A59}">
      <dgm:prSet/>
      <dgm:spPr/>
      <dgm:t>
        <a:bodyPr/>
        <a:lstStyle/>
        <a:p>
          <a:endParaRPr lang="en-US"/>
        </a:p>
      </dgm:t>
    </dgm:pt>
    <dgm:pt modelId="{94C25187-0A52-BC49-85F8-B9D6F436035C}" type="sibTrans" cxnId="{8A6A1C95-087F-3E41-BE0C-CEAF3A942A59}">
      <dgm:prSet/>
      <dgm:spPr/>
      <dgm:t>
        <a:bodyPr/>
        <a:lstStyle/>
        <a:p>
          <a:endParaRPr lang="en-US"/>
        </a:p>
      </dgm:t>
    </dgm:pt>
    <dgm:pt modelId="{F6A245C9-B7F3-0641-A42B-A1A99A1F063E}">
      <dgm:prSet phldrT="[Text]" custT="1"/>
      <dgm:spPr/>
      <dgm:t>
        <a:bodyPr/>
        <a:lstStyle/>
        <a:p>
          <a:r>
            <a:rPr lang="en-US" sz="1200" dirty="0"/>
            <a:t>Create usage scenarios</a:t>
          </a:r>
        </a:p>
      </dgm:t>
    </dgm:pt>
    <dgm:pt modelId="{49FCDF8C-B145-9E43-83C2-2374A2817620}" type="parTrans" cxnId="{C4FDDFEC-EBFD-1A4B-BC51-7938B244AE68}">
      <dgm:prSet/>
      <dgm:spPr/>
      <dgm:t>
        <a:bodyPr/>
        <a:lstStyle/>
        <a:p>
          <a:endParaRPr lang="en-US"/>
        </a:p>
      </dgm:t>
    </dgm:pt>
    <dgm:pt modelId="{7F41E087-0EE8-FC43-992B-A014C86669B9}" type="sibTrans" cxnId="{C4FDDFEC-EBFD-1A4B-BC51-7938B244AE68}">
      <dgm:prSet/>
      <dgm:spPr/>
      <dgm:t>
        <a:bodyPr/>
        <a:lstStyle/>
        <a:p>
          <a:endParaRPr lang="en-US"/>
        </a:p>
      </dgm:t>
    </dgm:pt>
    <dgm:pt modelId="{7FB029B9-2C96-AA46-9970-B36CB1CF1D7C}">
      <dgm:prSet phldrT="[Text]" custT="1"/>
      <dgm:spPr/>
      <dgm:t>
        <a:bodyPr/>
        <a:lstStyle/>
        <a:p>
          <a:r>
            <a:rPr lang="en-US" sz="1200" dirty="0"/>
            <a:t>Create evaluation plan</a:t>
          </a:r>
        </a:p>
      </dgm:t>
    </dgm:pt>
    <dgm:pt modelId="{88764D85-F7C6-0A47-BA95-AEB9EBD2373F}" type="parTrans" cxnId="{FD3FC7F4-E8AB-3A4E-9E5C-25085B4BAA0A}">
      <dgm:prSet/>
      <dgm:spPr/>
      <dgm:t>
        <a:bodyPr/>
        <a:lstStyle/>
        <a:p>
          <a:endParaRPr lang="en-US"/>
        </a:p>
      </dgm:t>
    </dgm:pt>
    <dgm:pt modelId="{887CE804-4F42-6345-872B-FE25D27D8E7A}" type="sibTrans" cxnId="{FD3FC7F4-E8AB-3A4E-9E5C-25085B4BAA0A}">
      <dgm:prSet/>
      <dgm:spPr/>
      <dgm:t>
        <a:bodyPr/>
        <a:lstStyle/>
        <a:p>
          <a:endParaRPr lang="en-US"/>
        </a:p>
      </dgm:t>
    </dgm:pt>
    <dgm:pt modelId="{3A808F12-7BBE-7048-978C-54ED49077ABC}">
      <dgm:prSet phldrT="[Text]" custT="1"/>
      <dgm:spPr/>
      <dgm:t>
        <a:bodyPr/>
        <a:lstStyle/>
        <a:p>
          <a:r>
            <a:rPr lang="en-US" sz="1200" dirty="0"/>
            <a:t>Gather information</a:t>
          </a:r>
        </a:p>
      </dgm:t>
    </dgm:pt>
    <dgm:pt modelId="{35BF328C-469F-6242-932B-F96E62C5C943}" type="parTrans" cxnId="{4F36073D-B056-BD46-963F-10B44C6349FD}">
      <dgm:prSet/>
      <dgm:spPr/>
      <dgm:t>
        <a:bodyPr/>
        <a:lstStyle/>
        <a:p>
          <a:endParaRPr lang="en-US"/>
        </a:p>
      </dgm:t>
    </dgm:pt>
    <dgm:pt modelId="{B10D3558-5376-634C-BAAB-BA75447AAE66}" type="sibTrans" cxnId="{4F36073D-B056-BD46-963F-10B44C6349FD}">
      <dgm:prSet/>
      <dgm:spPr/>
      <dgm:t>
        <a:bodyPr/>
        <a:lstStyle/>
        <a:p>
          <a:endParaRPr lang="en-US"/>
        </a:p>
      </dgm:t>
    </dgm:pt>
    <dgm:pt modelId="{FF6E0839-790D-C54B-A636-74654C80D5B4}">
      <dgm:prSet phldrT="[Text]" custT="1"/>
      <dgm:spPr/>
      <dgm:t>
        <a:bodyPr/>
        <a:lstStyle/>
        <a:p>
          <a:r>
            <a:rPr lang="en-US" sz="1200" dirty="0"/>
            <a:t>Inspect user interface</a:t>
          </a:r>
        </a:p>
      </dgm:t>
    </dgm:pt>
    <dgm:pt modelId="{2A564489-5858-BE4E-86BA-C18D6E6202AD}" type="parTrans" cxnId="{D90B049E-062A-9744-88A6-D0BD4E965CEC}">
      <dgm:prSet/>
      <dgm:spPr/>
      <dgm:t>
        <a:bodyPr/>
        <a:lstStyle/>
        <a:p>
          <a:endParaRPr lang="en-US"/>
        </a:p>
      </dgm:t>
    </dgm:pt>
    <dgm:pt modelId="{06EB57DE-C2B0-0E48-AA13-17EC78BB2871}" type="sibTrans" cxnId="{D90B049E-062A-9744-88A6-D0BD4E965CEC}">
      <dgm:prSet/>
      <dgm:spPr/>
      <dgm:t>
        <a:bodyPr/>
        <a:lstStyle/>
        <a:p>
          <a:endParaRPr lang="en-US"/>
        </a:p>
      </dgm:t>
    </dgm:pt>
    <dgm:pt modelId="{547720B3-BD2E-F541-AD50-86D8FAE88250}">
      <dgm:prSet custT="1"/>
      <dgm:spPr/>
      <dgm:t>
        <a:bodyPr/>
        <a:lstStyle/>
        <a:p>
          <a:r>
            <a:rPr lang="en-US" sz="1200" dirty="0"/>
            <a:t>Observe scenario use (think aloud)</a:t>
          </a:r>
        </a:p>
      </dgm:t>
    </dgm:pt>
    <dgm:pt modelId="{E4B4D753-98A7-D145-A2B1-2E7C6A4BC964}" type="parTrans" cxnId="{EF4CFB12-3BD4-ED4C-81E0-B0DAD2AD73E3}">
      <dgm:prSet/>
      <dgm:spPr/>
      <dgm:t>
        <a:bodyPr/>
        <a:lstStyle/>
        <a:p>
          <a:endParaRPr lang="en-US"/>
        </a:p>
      </dgm:t>
    </dgm:pt>
    <dgm:pt modelId="{1374142A-FB55-6045-BA0D-CFECBF02A995}" type="sibTrans" cxnId="{EF4CFB12-3BD4-ED4C-81E0-B0DAD2AD73E3}">
      <dgm:prSet/>
      <dgm:spPr/>
      <dgm:t>
        <a:bodyPr/>
        <a:lstStyle/>
        <a:p>
          <a:endParaRPr lang="en-US"/>
        </a:p>
      </dgm:t>
    </dgm:pt>
    <dgm:pt modelId="{6D3A3FBF-8C9D-0B4A-B4BA-1FC8C0C21088}">
      <dgm:prSet custT="1"/>
      <dgm:spPr/>
      <dgm:t>
        <a:bodyPr/>
        <a:lstStyle/>
        <a:p>
          <a:r>
            <a:rPr lang="en-US" sz="1200" dirty="0"/>
            <a:t>Observe scenario use (passive)</a:t>
          </a:r>
        </a:p>
      </dgm:t>
    </dgm:pt>
    <dgm:pt modelId="{FA1050D7-8902-0141-B8DD-DEA7A2BA724C}" type="parTrans" cxnId="{F2CE32FB-235C-5C4A-9336-AFD2B2296B40}">
      <dgm:prSet/>
      <dgm:spPr/>
      <dgm:t>
        <a:bodyPr/>
        <a:lstStyle/>
        <a:p>
          <a:endParaRPr lang="en-US"/>
        </a:p>
      </dgm:t>
    </dgm:pt>
    <dgm:pt modelId="{7C65D3F1-5A88-CC4D-B1C7-3476C1EC83BB}" type="sibTrans" cxnId="{F2CE32FB-235C-5C4A-9336-AFD2B2296B40}">
      <dgm:prSet/>
      <dgm:spPr/>
      <dgm:t>
        <a:bodyPr/>
        <a:lstStyle/>
        <a:p>
          <a:endParaRPr lang="en-US"/>
        </a:p>
      </dgm:t>
    </dgm:pt>
    <dgm:pt modelId="{054C0646-BF28-A849-92DB-F4FA9778DD99}" type="pres">
      <dgm:prSet presAssocID="{09F4DA64-11B9-4143-B7A4-1D7995900DB2}" presName="rootnode" presStyleCnt="0">
        <dgm:presLayoutVars>
          <dgm:chMax/>
          <dgm:chPref/>
          <dgm:dir/>
          <dgm:animLvl val="lvl"/>
        </dgm:presLayoutVars>
      </dgm:prSet>
      <dgm:spPr/>
    </dgm:pt>
    <dgm:pt modelId="{598FE2E9-3B58-0B4A-964B-6E1F10120BFB}" type="pres">
      <dgm:prSet presAssocID="{992F6587-5760-BA42-BA2D-030C1A39B3D6}" presName="composite" presStyleCnt="0"/>
      <dgm:spPr/>
    </dgm:pt>
    <dgm:pt modelId="{76CAC717-96F1-5449-829D-9F82C7EBBBD1}" type="pres">
      <dgm:prSet presAssocID="{992F6587-5760-BA42-BA2D-030C1A39B3D6}" presName="bentUpArrow1" presStyleLbl="alignImgPlace1" presStyleIdx="0" presStyleCnt="6" custScaleX="64862" custLinFactNeighborX="-50350"/>
      <dgm:spPr/>
    </dgm:pt>
    <dgm:pt modelId="{861643A7-4AFD-1842-9313-E9065441563B}" type="pres">
      <dgm:prSet presAssocID="{992F6587-5760-BA42-BA2D-030C1A39B3D6}" presName="ParentText" presStyleLbl="node1" presStyleIdx="0" presStyleCnt="7" custScaleX="182486">
        <dgm:presLayoutVars>
          <dgm:chMax val="1"/>
          <dgm:chPref val="1"/>
          <dgm:bulletEnabled val="1"/>
        </dgm:presLayoutVars>
      </dgm:prSet>
      <dgm:spPr/>
    </dgm:pt>
    <dgm:pt modelId="{DAB2F769-0084-694A-A51C-849BEC38ACFD}" type="pres">
      <dgm:prSet presAssocID="{992F6587-5760-BA42-BA2D-030C1A39B3D6}" presName="ChildText" presStyleLbl="revTx" presStyleIdx="0" presStyleCnt="7" custScaleX="269990" custLinFactX="43769" custLinFactNeighborX="100000" custLinFactNeighborY="-6742">
        <dgm:presLayoutVars>
          <dgm:chMax val="0"/>
          <dgm:chPref val="0"/>
          <dgm:bulletEnabled val="1"/>
        </dgm:presLayoutVars>
      </dgm:prSet>
      <dgm:spPr/>
    </dgm:pt>
    <dgm:pt modelId="{B2FE771B-B892-1A4B-8B6C-22E6A2EA3EC4}" type="pres">
      <dgm:prSet presAssocID="{0AD2E15A-2F0D-E94F-AC99-5EDD74EC7743}" presName="sibTrans" presStyleCnt="0"/>
      <dgm:spPr/>
    </dgm:pt>
    <dgm:pt modelId="{5BC17E97-89F7-6E46-B6B6-E0CCE7C94900}" type="pres">
      <dgm:prSet presAssocID="{114B1BBA-9A40-1646-A274-B39CDFE231B5}" presName="composite" presStyleCnt="0"/>
      <dgm:spPr/>
    </dgm:pt>
    <dgm:pt modelId="{4E73E355-64EF-D541-9A71-1E5642D356D3}" type="pres">
      <dgm:prSet presAssocID="{114B1BBA-9A40-1646-A274-B39CDFE231B5}" presName="bentUpArrow1" presStyleLbl="alignImgPlace1" presStyleIdx="1" presStyleCnt="6" custScaleX="64862" custLinFactX="-1726" custLinFactNeighborX="-100000"/>
      <dgm:spPr/>
    </dgm:pt>
    <dgm:pt modelId="{DDBB4E9A-AA93-2D4B-8ABA-33C90E1A9AF0}" type="pres">
      <dgm:prSet presAssocID="{114B1BBA-9A40-1646-A274-B39CDFE231B5}" presName="ParentText" presStyleLbl="node1" presStyleIdx="1" presStyleCnt="7" custScaleX="182486" custLinFactNeighborX="-62652">
        <dgm:presLayoutVars>
          <dgm:chMax val="1"/>
          <dgm:chPref val="1"/>
          <dgm:bulletEnabled val="1"/>
        </dgm:presLayoutVars>
      </dgm:prSet>
      <dgm:spPr/>
    </dgm:pt>
    <dgm:pt modelId="{F6098C27-9410-1946-81D0-F45BCA8A96A5}" type="pres">
      <dgm:prSet presAssocID="{114B1BBA-9A40-1646-A274-B39CDFE231B5}" presName="ChildText" presStyleLbl="revTx" presStyleIdx="1" presStyleCnt="7" custScaleX="365510" custLinFactX="14412" custLinFactNeighborX="100000" custLinFactNeighborY="2274">
        <dgm:presLayoutVars>
          <dgm:chMax val="0"/>
          <dgm:chPref val="0"/>
          <dgm:bulletEnabled val="1"/>
        </dgm:presLayoutVars>
      </dgm:prSet>
      <dgm:spPr/>
    </dgm:pt>
    <dgm:pt modelId="{C3B28098-B26C-8841-AEC5-59012758303C}" type="pres">
      <dgm:prSet presAssocID="{C0B61649-60F1-E44C-BA67-68BA16416C9F}" presName="sibTrans" presStyleCnt="0"/>
      <dgm:spPr/>
    </dgm:pt>
    <dgm:pt modelId="{578D7D65-C932-B748-9E57-3857E6667113}" type="pres">
      <dgm:prSet presAssocID="{543915AF-3F88-AC4B-A45E-C6256758822E}" presName="composite" presStyleCnt="0"/>
      <dgm:spPr/>
    </dgm:pt>
    <dgm:pt modelId="{523AB31D-857B-CC49-8490-DA6BB7E9D6E1}" type="pres">
      <dgm:prSet presAssocID="{543915AF-3F88-AC4B-A45E-C6256758822E}" presName="bentUpArrow1" presStyleLbl="alignImgPlace1" presStyleIdx="2" presStyleCnt="6" custScaleX="64862" custLinFactX="-59220" custLinFactNeighborX="-100000"/>
      <dgm:spPr/>
    </dgm:pt>
    <dgm:pt modelId="{4D7A15BF-AC94-BC42-8527-DC8380F603C1}" type="pres">
      <dgm:prSet presAssocID="{543915AF-3F88-AC4B-A45E-C6256758822E}" presName="ParentText" presStyleLbl="node1" presStyleIdx="2" presStyleCnt="7" custScaleX="182486" custLinFactNeighborX="-97389">
        <dgm:presLayoutVars>
          <dgm:chMax val="1"/>
          <dgm:chPref val="1"/>
          <dgm:bulletEnabled val="1"/>
        </dgm:presLayoutVars>
      </dgm:prSet>
      <dgm:spPr/>
    </dgm:pt>
    <dgm:pt modelId="{6A71A398-3156-3F46-8010-9DB6AE321F27}" type="pres">
      <dgm:prSet presAssocID="{543915AF-3F88-AC4B-A45E-C6256758822E}" presName="ChildText" presStyleLbl="revTx" presStyleIdx="2" presStyleCnt="7" custScaleX="450987" custLinFactX="11315" custLinFactNeighborX="100000" custLinFactNeighborY="-7149">
        <dgm:presLayoutVars>
          <dgm:chMax val="0"/>
          <dgm:chPref val="0"/>
          <dgm:bulletEnabled val="1"/>
        </dgm:presLayoutVars>
      </dgm:prSet>
      <dgm:spPr/>
    </dgm:pt>
    <dgm:pt modelId="{E2C949FA-2BDB-F640-AE51-76156B7466B8}" type="pres">
      <dgm:prSet presAssocID="{0468E068-A6C8-584E-967A-DF1D0C1160AF}" presName="sibTrans" presStyleCnt="0"/>
      <dgm:spPr/>
    </dgm:pt>
    <dgm:pt modelId="{1F1816A6-5892-E64C-B3B0-B8ACDFB48572}" type="pres">
      <dgm:prSet presAssocID="{7640C1EC-593D-9746-BF30-F01AE594F933}" presName="composite" presStyleCnt="0"/>
      <dgm:spPr/>
    </dgm:pt>
    <dgm:pt modelId="{6068104E-1F9C-A246-BB15-9FB2279AC304}" type="pres">
      <dgm:prSet presAssocID="{7640C1EC-593D-9746-BF30-F01AE594F933}" presName="bentUpArrow1" presStyleLbl="alignImgPlace1" presStyleIdx="3" presStyleCnt="6" custScaleX="64862" custLinFactX="-77308" custLinFactNeighborX="-100000"/>
      <dgm:spPr/>
    </dgm:pt>
    <dgm:pt modelId="{E41C0980-BE27-3144-8977-7DA33887BFF4}" type="pres">
      <dgm:prSet presAssocID="{7640C1EC-593D-9746-BF30-F01AE594F933}" presName="ParentText" presStyleLbl="node1" presStyleIdx="3" presStyleCnt="7" custScaleX="182486" custLinFactX="-29456" custLinFactNeighborX="-100000">
        <dgm:presLayoutVars>
          <dgm:chMax val="1"/>
          <dgm:chPref val="1"/>
          <dgm:bulletEnabled val="1"/>
        </dgm:presLayoutVars>
      </dgm:prSet>
      <dgm:spPr/>
    </dgm:pt>
    <dgm:pt modelId="{A7E1C6E2-C298-C748-BAFD-EFF9AEF9D73D}" type="pres">
      <dgm:prSet presAssocID="{7640C1EC-593D-9746-BF30-F01AE594F933}" presName="ChildText" presStyleLbl="revTx" presStyleIdx="3" presStyleCnt="7" custScaleX="306672" custLinFactNeighborX="-5421" custLinFactNeighborY="3634">
        <dgm:presLayoutVars>
          <dgm:chMax val="0"/>
          <dgm:chPref val="0"/>
          <dgm:bulletEnabled val="1"/>
        </dgm:presLayoutVars>
      </dgm:prSet>
      <dgm:spPr/>
    </dgm:pt>
    <dgm:pt modelId="{41C6F6EB-D0EC-294D-A4C4-346779648575}" type="pres">
      <dgm:prSet presAssocID="{50186305-A68C-5541-B610-72A491985807}" presName="sibTrans" presStyleCnt="0"/>
      <dgm:spPr/>
    </dgm:pt>
    <dgm:pt modelId="{E3C15930-1F0E-2D4B-97D1-8846A5C6850D}" type="pres">
      <dgm:prSet presAssocID="{F9500EF4-6CEF-0C40-B119-5DFEDD084F3B}" presName="composite" presStyleCnt="0"/>
      <dgm:spPr/>
    </dgm:pt>
    <dgm:pt modelId="{B9B81A0F-500F-714B-970E-8E40D0410C3C}" type="pres">
      <dgm:prSet presAssocID="{F9500EF4-6CEF-0C40-B119-5DFEDD084F3B}" presName="bentUpArrow1" presStyleLbl="alignImgPlace1" presStyleIdx="4" presStyleCnt="6" custScaleX="64862" custLinFactX="-93852" custLinFactNeighborX="-100000" custLinFactNeighborY="4543"/>
      <dgm:spPr/>
    </dgm:pt>
    <dgm:pt modelId="{8EE70004-122C-DF48-9C5D-6FB38FD6E7A1}" type="pres">
      <dgm:prSet presAssocID="{F9500EF4-6CEF-0C40-B119-5DFEDD084F3B}" presName="ParentText" presStyleLbl="node1" presStyleIdx="4" presStyleCnt="7" custScaleX="182486" custLinFactX="-30789" custLinFactNeighborX="-100000">
        <dgm:presLayoutVars>
          <dgm:chMax val="1"/>
          <dgm:chPref val="1"/>
          <dgm:bulletEnabled val="1"/>
        </dgm:presLayoutVars>
      </dgm:prSet>
      <dgm:spPr/>
    </dgm:pt>
    <dgm:pt modelId="{6F26279E-4E84-5E48-8875-0543D43D5116}" type="pres">
      <dgm:prSet presAssocID="{F9500EF4-6CEF-0C40-B119-5DFEDD084F3B}" presName="ChildText" presStyleLbl="revTx" presStyleIdx="4" presStyleCnt="7" custScaleX="419311" custLinFactNeighborX="39464" custLinFactNeighborY="-2362">
        <dgm:presLayoutVars>
          <dgm:chMax val="0"/>
          <dgm:chPref val="0"/>
          <dgm:bulletEnabled val="1"/>
        </dgm:presLayoutVars>
      </dgm:prSet>
      <dgm:spPr/>
    </dgm:pt>
    <dgm:pt modelId="{9BCCA23B-6D5A-E94B-A9F4-F7F0ED0450E0}" type="pres">
      <dgm:prSet presAssocID="{554339F5-827A-A941-9713-1800744B2481}" presName="sibTrans" presStyleCnt="0"/>
      <dgm:spPr/>
    </dgm:pt>
    <dgm:pt modelId="{51E4BE0E-11DA-6D41-9B2D-EE25277FF5B7}" type="pres">
      <dgm:prSet presAssocID="{E8AEDF82-C6D3-B144-86B0-1DC6AE86E40A}" presName="composite" presStyleCnt="0"/>
      <dgm:spPr/>
    </dgm:pt>
    <dgm:pt modelId="{7E5677A1-A7DB-4C4E-8DBC-A630E79882F7}" type="pres">
      <dgm:prSet presAssocID="{E8AEDF82-C6D3-B144-86B0-1DC6AE86E40A}" presName="bentUpArrow1" presStyleLbl="alignImgPlace1" presStyleIdx="5" presStyleCnt="6" custScaleX="64862" custLinFactX="-79446" custLinFactNeighborX="-100000"/>
      <dgm:spPr/>
    </dgm:pt>
    <dgm:pt modelId="{8E6AE92A-DF46-3A42-A121-681985817260}" type="pres">
      <dgm:prSet presAssocID="{E8AEDF82-C6D3-B144-86B0-1DC6AE86E40A}" presName="ParentText" presStyleLbl="node1" presStyleIdx="5" presStyleCnt="7" custScaleX="182486" custLinFactX="-35779" custLinFactNeighborX="-100000" custLinFactNeighborY="1909">
        <dgm:presLayoutVars>
          <dgm:chMax val="1"/>
          <dgm:chPref val="1"/>
          <dgm:bulletEnabled val="1"/>
        </dgm:presLayoutVars>
      </dgm:prSet>
      <dgm:spPr/>
    </dgm:pt>
    <dgm:pt modelId="{F5BDB923-A2CF-4144-861D-D9433B84EC0E}" type="pres">
      <dgm:prSet presAssocID="{E8AEDF82-C6D3-B144-86B0-1DC6AE86E40A}" presName="ChildText" presStyleLbl="revTx" presStyleIdx="5" presStyleCnt="7" custScaleX="339841" custLinFactNeighborX="-6756" custLinFactNeighborY="2390">
        <dgm:presLayoutVars>
          <dgm:chMax val="0"/>
          <dgm:chPref val="0"/>
          <dgm:bulletEnabled val="1"/>
        </dgm:presLayoutVars>
      </dgm:prSet>
      <dgm:spPr/>
    </dgm:pt>
    <dgm:pt modelId="{CA634CB6-1D53-FF46-B7F9-5D1744EC75C3}" type="pres">
      <dgm:prSet presAssocID="{D683CA12-8B4F-974B-873B-4BB6E1073B8F}" presName="sibTrans" presStyleCnt="0"/>
      <dgm:spPr/>
    </dgm:pt>
    <dgm:pt modelId="{A9D866D2-8C1F-DF44-B394-D3BF5C35B57D}" type="pres">
      <dgm:prSet presAssocID="{67E0A368-133C-4F41-841E-24019E808D65}" presName="composite" presStyleCnt="0"/>
      <dgm:spPr/>
    </dgm:pt>
    <dgm:pt modelId="{C01F15D4-835A-FE49-A6B6-83BBA8F411BA}" type="pres">
      <dgm:prSet presAssocID="{67E0A368-133C-4F41-841E-24019E808D65}" presName="ParentText" presStyleLbl="node1" presStyleIdx="6" presStyleCnt="7" custScaleX="182486" custLinFactX="-43108" custLinFactNeighborX="-100000" custLinFactNeighborY="1946">
        <dgm:presLayoutVars>
          <dgm:chMax val="1"/>
          <dgm:chPref val="1"/>
          <dgm:bulletEnabled val="1"/>
        </dgm:presLayoutVars>
      </dgm:prSet>
      <dgm:spPr/>
    </dgm:pt>
    <dgm:pt modelId="{D050FA71-668B-1F49-837B-BE758F0C12F3}" type="pres">
      <dgm:prSet presAssocID="{67E0A368-133C-4F41-841E-24019E808D65}" presName="FinalChildText" presStyleLbl="revTx" presStyleIdx="6" presStyleCnt="7" custScaleX="220958" custLinFactNeighborX="-87578" custLinFactNeighborY="1">
        <dgm:presLayoutVars>
          <dgm:chMax val="0"/>
          <dgm:chPref val="0"/>
          <dgm:bulletEnabled val="1"/>
        </dgm:presLayoutVars>
      </dgm:prSet>
      <dgm:spPr/>
    </dgm:pt>
  </dgm:ptLst>
  <dgm:cxnLst>
    <dgm:cxn modelId="{79CBBE02-D480-0C45-A43E-9345D9183DA2}" type="presOf" srcId="{F9500EF4-6CEF-0C40-B119-5DFEDD084F3B}" destId="{8EE70004-122C-DF48-9C5D-6FB38FD6E7A1}" srcOrd="0" destOrd="0" presId="urn:microsoft.com/office/officeart/2005/8/layout/StepDownProcess"/>
    <dgm:cxn modelId="{3F79DB09-BAD8-8E45-BE04-B6F31DB55B09}" type="presOf" srcId="{09F4DA64-11B9-4143-B7A4-1D7995900DB2}" destId="{054C0646-BF28-A849-92DB-F4FA9778DD99}" srcOrd="0" destOrd="0" presId="urn:microsoft.com/office/officeart/2005/8/layout/StepDownProcess"/>
    <dgm:cxn modelId="{67BBF309-D415-A941-98A9-3DF4C1B3BFBA}" type="presOf" srcId="{6D3A3FBF-8C9D-0B4A-B4BA-1FC8C0C21088}" destId="{F5BDB923-A2CF-4144-861D-D9433B84EC0E}" srcOrd="0" destOrd="0" presId="urn:microsoft.com/office/officeart/2005/8/layout/StepDownProcess"/>
    <dgm:cxn modelId="{8BE3D50F-FDDF-964B-B331-942463D7DB4D}" srcId="{114B1BBA-9A40-1646-A274-B39CDFE231B5}" destId="{32DC5B39-5E0F-164A-A018-1A642007EFCC}" srcOrd="0" destOrd="0" parTransId="{0F9196C1-24BB-0343-8C7D-7C6DF77D6EFC}" sibTransId="{7DB0B2EC-035E-8340-8C58-41E84CE7A451}"/>
    <dgm:cxn modelId="{EF4CFB12-3BD4-ED4C-81E0-B0DAD2AD73E3}" srcId="{F9500EF4-6CEF-0C40-B119-5DFEDD084F3B}" destId="{547720B3-BD2E-F541-AD50-86D8FAE88250}" srcOrd="0" destOrd="0" parTransId="{E4B4D753-98A7-D145-A2B1-2E7C6A4BC964}" sibTransId="{1374142A-FB55-6045-BA0D-CFECBF02A995}"/>
    <dgm:cxn modelId="{76B4F317-E57B-2E44-9BD1-0BB6EE8FA7B5}" type="presOf" srcId="{114B1BBA-9A40-1646-A274-B39CDFE231B5}" destId="{DDBB4E9A-AA93-2D4B-8ABA-33C90E1A9AF0}" srcOrd="0" destOrd="0" presId="urn:microsoft.com/office/officeart/2005/8/layout/StepDownProcess"/>
    <dgm:cxn modelId="{E17DD818-2E97-2E44-A627-FCC187A8FC0C}" srcId="{09F4DA64-11B9-4143-B7A4-1D7995900DB2}" destId="{7640C1EC-593D-9746-BF30-F01AE594F933}" srcOrd="3" destOrd="0" parTransId="{6BF82210-E37B-2947-A50F-B6B426718A52}" sibTransId="{50186305-A68C-5541-B610-72A491985807}"/>
    <dgm:cxn modelId="{25915E1B-0EB6-3745-9683-9A94EC8D2E25}" srcId="{543915AF-3F88-AC4B-A45E-C6256758822E}" destId="{253CE367-0CFB-EB40-9059-D55D1ADC611F}" srcOrd="0" destOrd="0" parTransId="{8CFF0711-6303-3F44-AEF2-D66ECE41A8C3}" sibTransId="{7EBA592D-E65E-444B-A729-7C9C5F9960EA}"/>
    <dgm:cxn modelId="{37B1961D-1FAD-1442-899A-B25DA215435F}" type="presOf" srcId="{4B020328-E733-E34D-B09D-DA6E43CA86E5}" destId="{D050FA71-668B-1F49-837B-BE758F0C12F3}" srcOrd="0" destOrd="0" presId="urn:microsoft.com/office/officeart/2005/8/layout/StepDownProcess"/>
    <dgm:cxn modelId="{625ADF1F-6B5E-8640-A2BF-79810A538824}" type="presOf" srcId="{67AD33EA-9A29-874C-BB09-153AA9DE92CF}" destId="{DAB2F769-0084-694A-A51C-849BEC38ACFD}" srcOrd="0" destOrd="1" presId="urn:microsoft.com/office/officeart/2005/8/layout/StepDownProcess"/>
    <dgm:cxn modelId="{2C1BCF20-9B42-B24A-A0F2-19BDAE12694D}" srcId="{67E0A368-133C-4F41-841E-24019E808D65}" destId="{4B020328-E733-E34D-B09D-DA6E43CA86E5}" srcOrd="0" destOrd="0" parTransId="{70E42D82-BBBD-184F-8B31-83D5DA22931E}" sibTransId="{E46E7546-E09E-0843-9013-7DAD099DC9BA}"/>
    <dgm:cxn modelId="{2168E520-ED89-BE44-9F2C-118D4E2D0C98}" type="presOf" srcId="{7640C1EC-593D-9746-BF30-F01AE594F933}" destId="{E41C0980-BE27-3144-8977-7DA33887BFF4}" srcOrd="0" destOrd="0" presId="urn:microsoft.com/office/officeart/2005/8/layout/StepDownProcess"/>
    <dgm:cxn modelId="{086DE626-28D4-1942-8B36-BC098E936F16}" type="presOf" srcId="{547720B3-BD2E-F541-AD50-86D8FAE88250}" destId="{6F26279E-4E84-5E48-8875-0543D43D5116}" srcOrd="0" destOrd="0" presId="urn:microsoft.com/office/officeart/2005/8/layout/StepDownProcess"/>
    <dgm:cxn modelId="{E155BC27-BB0D-224B-993E-F0DC22456461}" type="presOf" srcId="{F6A245C9-B7F3-0641-A42B-A1A99A1F063E}" destId="{F6098C27-9410-1946-81D0-F45BCA8A96A5}" srcOrd="0" destOrd="1" presId="urn:microsoft.com/office/officeart/2005/8/layout/StepDownProcess"/>
    <dgm:cxn modelId="{EE935529-6671-674F-8431-CC9C1036A6A0}" srcId="{09F4DA64-11B9-4143-B7A4-1D7995900DB2}" destId="{114B1BBA-9A40-1646-A274-B39CDFE231B5}" srcOrd="1" destOrd="0" parTransId="{31C6B54F-9438-7240-8729-63B5C1A56B53}" sibTransId="{C0B61649-60F1-E44C-BA67-68BA16416C9F}"/>
    <dgm:cxn modelId="{48978431-6D88-E84E-95DD-4C6FF635F4DC}" srcId="{992F6587-5760-BA42-BA2D-030C1A39B3D6}" destId="{67AD33EA-9A29-874C-BB09-153AA9DE92CF}" srcOrd="1" destOrd="0" parTransId="{78E2FB24-55A1-E243-AA06-B07E1F0F0E38}" sibTransId="{30C369A1-5A68-8043-965E-FB324A7A355B}"/>
    <dgm:cxn modelId="{4F36073D-B056-BD46-963F-10B44C6349FD}" srcId="{992F6587-5760-BA42-BA2D-030C1A39B3D6}" destId="{3A808F12-7BBE-7048-978C-54ED49077ABC}" srcOrd="0" destOrd="0" parTransId="{35BF328C-469F-6242-932B-F96E62C5C943}" sibTransId="{B10D3558-5376-634C-BAAB-BA75447AAE66}"/>
    <dgm:cxn modelId="{1FB5E25E-764D-2E42-8D11-9C476302EA42}" type="presOf" srcId="{E8AEDF82-C6D3-B144-86B0-1DC6AE86E40A}" destId="{8E6AE92A-DF46-3A42-A121-681985817260}" srcOrd="0" destOrd="0" presId="urn:microsoft.com/office/officeart/2005/8/layout/StepDownProcess"/>
    <dgm:cxn modelId="{B6592C62-4461-8844-A6EC-D243FA80E5E7}" type="presOf" srcId="{3A808F12-7BBE-7048-978C-54ED49077ABC}" destId="{DAB2F769-0084-694A-A51C-849BEC38ACFD}" srcOrd="0" destOrd="0" presId="urn:microsoft.com/office/officeart/2005/8/layout/StepDownProcess"/>
    <dgm:cxn modelId="{47A0E557-630A-C14D-BDAF-3A45775F5BFD}" type="presOf" srcId="{992F6587-5760-BA42-BA2D-030C1A39B3D6}" destId="{861643A7-4AFD-1842-9313-E9065441563B}" srcOrd="0" destOrd="0" presId="urn:microsoft.com/office/officeart/2005/8/layout/StepDownProcess"/>
    <dgm:cxn modelId="{6E434887-F347-264C-8FEF-3AD2246ADBAA}" type="presOf" srcId="{543915AF-3F88-AC4B-A45E-C6256758822E}" destId="{4D7A15BF-AC94-BC42-8527-DC8380F603C1}" srcOrd="0" destOrd="0" presId="urn:microsoft.com/office/officeart/2005/8/layout/StepDownProcess"/>
    <dgm:cxn modelId="{0D2B178E-0989-C44D-B39E-A662E1B15C90}" srcId="{09F4DA64-11B9-4143-B7A4-1D7995900DB2}" destId="{992F6587-5760-BA42-BA2D-030C1A39B3D6}" srcOrd="0" destOrd="0" parTransId="{370D6022-E08F-C446-9888-340765B8A46D}" sibTransId="{0AD2E15A-2F0D-E94F-AC99-5EDD74EC7743}"/>
    <dgm:cxn modelId="{519D0090-E481-684B-970F-C9675CC6D2D1}" type="presOf" srcId="{253CE367-0CFB-EB40-9059-D55D1ADC611F}" destId="{6A71A398-3156-3F46-8010-9DB6AE321F27}" srcOrd="0" destOrd="0" presId="urn:microsoft.com/office/officeart/2005/8/layout/StepDownProcess"/>
    <dgm:cxn modelId="{8A6A1C95-087F-3E41-BE0C-CEAF3A942A59}" srcId="{67E0A368-133C-4F41-841E-24019E808D65}" destId="{BD1F48AD-D90C-AF4C-8AA6-580AFC9D49E6}" srcOrd="1" destOrd="0" parTransId="{ABDE7623-5941-9442-BB52-8ED6FB4E8528}" sibTransId="{94C25187-0A52-BC49-85F8-B9D6F436035C}"/>
    <dgm:cxn modelId="{D90B049E-062A-9744-88A6-D0BD4E965CEC}" srcId="{7640C1EC-593D-9746-BF30-F01AE594F933}" destId="{FF6E0839-790D-C54B-A636-74654C80D5B4}" srcOrd="0" destOrd="0" parTransId="{2A564489-5858-BE4E-86BA-C18D6E6202AD}" sibTransId="{06EB57DE-C2B0-0E48-AA13-17EC78BB2871}"/>
    <dgm:cxn modelId="{0C567CA9-4887-F145-B286-DCF467ABADCD}" type="presOf" srcId="{32DC5B39-5E0F-164A-A018-1A642007EFCC}" destId="{F6098C27-9410-1946-81D0-F45BCA8A96A5}" srcOrd="0" destOrd="0" presId="urn:microsoft.com/office/officeart/2005/8/layout/StepDownProcess"/>
    <dgm:cxn modelId="{35104BB0-506C-984E-A0AD-3FA4221245F8}" type="presOf" srcId="{67E0A368-133C-4F41-841E-24019E808D65}" destId="{C01F15D4-835A-FE49-A6B6-83BBA8F411BA}" srcOrd="0" destOrd="0" presId="urn:microsoft.com/office/officeart/2005/8/layout/StepDownProcess"/>
    <dgm:cxn modelId="{940445B7-4221-AD4F-8B59-B3A30106FC6B}" type="presOf" srcId="{7FB029B9-2C96-AA46-9970-B36CB1CF1D7C}" destId="{6A71A398-3156-3F46-8010-9DB6AE321F27}" srcOrd="0" destOrd="1" presId="urn:microsoft.com/office/officeart/2005/8/layout/StepDownProcess"/>
    <dgm:cxn modelId="{20BEEFC1-B877-2547-8074-FD9BF6EDD5DE}" type="presOf" srcId="{FF6E0839-790D-C54B-A636-74654C80D5B4}" destId="{A7E1C6E2-C298-C748-BAFD-EFF9AEF9D73D}" srcOrd="0" destOrd="0" presId="urn:microsoft.com/office/officeart/2005/8/layout/StepDownProcess"/>
    <dgm:cxn modelId="{09BC9EC4-D96D-7143-AE20-FDC2D399E744}" srcId="{09F4DA64-11B9-4143-B7A4-1D7995900DB2}" destId="{E8AEDF82-C6D3-B144-86B0-1DC6AE86E40A}" srcOrd="5" destOrd="0" parTransId="{4DDEFCD2-188D-F446-B8CD-C0E1ED822511}" sibTransId="{D683CA12-8B4F-974B-873B-4BB6E1073B8F}"/>
    <dgm:cxn modelId="{98BD28C8-9251-9641-BE48-4338466E6668}" srcId="{09F4DA64-11B9-4143-B7A4-1D7995900DB2}" destId="{F9500EF4-6CEF-0C40-B119-5DFEDD084F3B}" srcOrd="4" destOrd="0" parTransId="{61A3C7EB-E8AE-C44B-AC93-764DC1088838}" sibTransId="{554339F5-827A-A941-9713-1800744B2481}"/>
    <dgm:cxn modelId="{540D99CA-D4EA-B34E-A2F2-840BB520C539}" type="presOf" srcId="{BD1F48AD-D90C-AF4C-8AA6-580AFC9D49E6}" destId="{D050FA71-668B-1F49-837B-BE758F0C12F3}" srcOrd="0" destOrd="1" presId="urn:microsoft.com/office/officeart/2005/8/layout/StepDownProcess"/>
    <dgm:cxn modelId="{69859EDA-2FE9-DE4C-96CA-3E3770ADF86B}" srcId="{09F4DA64-11B9-4143-B7A4-1D7995900DB2}" destId="{67E0A368-133C-4F41-841E-24019E808D65}" srcOrd="6" destOrd="0" parTransId="{625A68AA-2C22-5D4B-90DA-8A0DF73958E4}" sibTransId="{8E69AB65-C982-9F47-9ED2-72D7C3EAF615}"/>
    <dgm:cxn modelId="{C4FDDFEC-EBFD-1A4B-BC51-7938B244AE68}" srcId="{114B1BBA-9A40-1646-A274-B39CDFE231B5}" destId="{F6A245C9-B7F3-0641-A42B-A1A99A1F063E}" srcOrd="1" destOrd="0" parTransId="{49FCDF8C-B145-9E43-83C2-2374A2817620}" sibTransId="{7F41E087-0EE8-FC43-992B-A014C86669B9}"/>
    <dgm:cxn modelId="{FD3FC7F4-E8AB-3A4E-9E5C-25085B4BAA0A}" srcId="{543915AF-3F88-AC4B-A45E-C6256758822E}" destId="{7FB029B9-2C96-AA46-9970-B36CB1CF1D7C}" srcOrd="1" destOrd="0" parTransId="{88764D85-F7C6-0A47-BA95-AEB9EBD2373F}" sibTransId="{887CE804-4F42-6345-872B-FE25D27D8E7A}"/>
    <dgm:cxn modelId="{2EE408F8-DBBA-4249-82EC-959F6BB9BD78}" srcId="{09F4DA64-11B9-4143-B7A4-1D7995900DB2}" destId="{543915AF-3F88-AC4B-A45E-C6256758822E}" srcOrd="2" destOrd="0" parTransId="{FE16CE29-1402-D04E-B472-6787BF4D23E2}" sibTransId="{0468E068-A6C8-584E-967A-DF1D0C1160AF}"/>
    <dgm:cxn modelId="{F2CE32FB-235C-5C4A-9336-AFD2B2296B40}" srcId="{E8AEDF82-C6D3-B144-86B0-1DC6AE86E40A}" destId="{6D3A3FBF-8C9D-0B4A-B4BA-1FC8C0C21088}" srcOrd="0" destOrd="0" parTransId="{FA1050D7-8902-0141-B8DD-DEA7A2BA724C}" sibTransId="{7C65D3F1-5A88-CC4D-B1C7-3476C1EC83BB}"/>
    <dgm:cxn modelId="{A1802BB2-334B-D344-9EC0-D6C10F5F2A62}" type="presParOf" srcId="{054C0646-BF28-A849-92DB-F4FA9778DD99}" destId="{598FE2E9-3B58-0B4A-964B-6E1F10120BFB}" srcOrd="0" destOrd="0" presId="urn:microsoft.com/office/officeart/2005/8/layout/StepDownProcess"/>
    <dgm:cxn modelId="{F9EA2DC7-88C5-1B41-ABC9-A14D51450696}" type="presParOf" srcId="{598FE2E9-3B58-0B4A-964B-6E1F10120BFB}" destId="{76CAC717-96F1-5449-829D-9F82C7EBBBD1}" srcOrd="0" destOrd="0" presId="urn:microsoft.com/office/officeart/2005/8/layout/StepDownProcess"/>
    <dgm:cxn modelId="{C4D7F59F-1AE8-FE46-AC1B-E08743AAB305}" type="presParOf" srcId="{598FE2E9-3B58-0B4A-964B-6E1F10120BFB}" destId="{861643A7-4AFD-1842-9313-E9065441563B}" srcOrd="1" destOrd="0" presId="urn:microsoft.com/office/officeart/2005/8/layout/StepDownProcess"/>
    <dgm:cxn modelId="{2F2E15B4-1FAF-FB40-9D09-F8026810A67E}" type="presParOf" srcId="{598FE2E9-3B58-0B4A-964B-6E1F10120BFB}" destId="{DAB2F769-0084-694A-A51C-849BEC38ACFD}" srcOrd="2" destOrd="0" presId="urn:microsoft.com/office/officeart/2005/8/layout/StepDownProcess"/>
    <dgm:cxn modelId="{7A522A56-03B4-7F49-BEBE-765ED1498C36}" type="presParOf" srcId="{054C0646-BF28-A849-92DB-F4FA9778DD99}" destId="{B2FE771B-B892-1A4B-8B6C-22E6A2EA3EC4}" srcOrd="1" destOrd="0" presId="urn:microsoft.com/office/officeart/2005/8/layout/StepDownProcess"/>
    <dgm:cxn modelId="{BA2F8007-D0E1-4941-9C84-98A6683E0076}" type="presParOf" srcId="{054C0646-BF28-A849-92DB-F4FA9778DD99}" destId="{5BC17E97-89F7-6E46-B6B6-E0CCE7C94900}" srcOrd="2" destOrd="0" presId="urn:microsoft.com/office/officeart/2005/8/layout/StepDownProcess"/>
    <dgm:cxn modelId="{C21F4472-3B30-B94F-B127-76AE4341AC59}" type="presParOf" srcId="{5BC17E97-89F7-6E46-B6B6-E0CCE7C94900}" destId="{4E73E355-64EF-D541-9A71-1E5642D356D3}" srcOrd="0" destOrd="0" presId="urn:microsoft.com/office/officeart/2005/8/layout/StepDownProcess"/>
    <dgm:cxn modelId="{879A9764-5968-3B41-933D-8681C6BD4849}" type="presParOf" srcId="{5BC17E97-89F7-6E46-B6B6-E0CCE7C94900}" destId="{DDBB4E9A-AA93-2D4B-8ABA-33C90E1A9AF0}" srcOrd="1" destOrd="0" presId="urn:microsoft.com/office/officeart/2005/8/layout/StepDownProcess"/>
    <dgm:cxn modelId="{8F99D5E5-E28D-164B-80A7-D8485B29BA2A}" type="presParOf" srcId="{5BC17E97-89F7-6E46-B6B6-E0CCE7C94900}" destId="{F6098C27-9410-1946-81D0-F45BCA8A96A5}" srcOrd="2" destOrd="0" presId="urn:microsoft.com/office/officeart/2005/8/layout/StepDownProcess"/>
    <dgm:cxn modelId="{05AC27E2-B529-3B48-8C9D-B1022D8686D3}" type="presParOf" srcId="{054C0646-BF28-A849-92DB-F4FA9778DD99}" destId="{C3B28098-B26C-8841-AEC5-59012758303C}" srcOrd="3" destOrd="0" presId="urn:microsoft.com/office/officeart/2005/8/layout/StepDownProcess"/>
    <dgm:cxn modelId="{B0A05C9E-10A4-AE4B-89D5-704AAFD7FF1D}" type="presParOf" srcId="{054C0646-BF28-A849-92DB-F4FA9778DD99}" destId="{578D7D65-C932-B748-9E57-3857E6667113}" srcOrd="4" destOrd="0" presId="urn:microsoft.com/office/officeart/2005/8/layout/StepDownProcess"/>
    <dgm:cxn modelId="{84BFBCA2-E97A-C44D-B197-60DF194BCD88}" type="presParOf" srcId="{578D7D65-C932-B748-9E57-3857E6667113}" destId="{523AB31D-857B-CC49-8490-DA6BB7E9D6E1}" srcOrd="0" destOrd="0" presId="urn:microsoft.com/office/officeart/2005/8/layout/StepDownProcess"/>
    <dgm:cxn modelId="{04E26347-03BF-E54B-A472-B0E8D9911F18}" type="presParOf" srcId="{578D7D65-C932-B748-9E57-3857E6667113}" destId="{4D7A15BF-AC94-BC42-8527-DC8380F603C1}" srcOrd="1" destOrd="0" presId="urn:microsoft.com/office/officeart/2005/8/layout/StepDownProcess"/>
    <dgm:cxn modelId="{58D83B56-266A-4B4E-BCA5-45AFB038911A}" type="presParOf" srcId="{578D7D65-C932-B748-9E57-3857E6667113}" destId="{6A71A398-3156-3F46-8010-9DB6AE321F27}" srcOrd="2" destOrd="0" presId="urn:microsoft.com/office/officeart/2005/8/layout/StepDownProcess"/>
    <dgm:cxn modelId="{09F7B769-9B71-DE4F-8F28-62FCDA5D8162}" type="presParOf" srcId="{054C0646-BF28-A849-92DB-F4FA9778DD99}" destId="{E2C949FA-2BDB-F640-AE51-76156B7466B8}" srcOrd="5" destOrd="0" presId="urn:microsoft.com/office/officeart/2005/8/layout/StepDownProcess"/>
    <dgm:cxn modelId="{1166B1E6-104E-1A49-8AB4-1A14B5E26812}" type="presParOf" srcId="{054C0646-BF28-A849-92DB-F4FA9778DD99}" destId="{1F1816A6-5892-E64C-B3B0-B8ACDFB48572}" srcOrd="6" destOrd="0" presId="urn:microsoft.com/office/officeart/2005/8/layout/StepDownProcess"/>
    <dgm:cxn modelId="{06558BE1-4276-D449-AB93-8BD5046F7A63}" type="presParOf" srcId="{1F1816A6-5892-E64C-B3B0-B8ACDFB48572}" destId="{6068104E-1F9C-A246-BB15-9FB2279AC304}" srcOrd="0" destOrd="0" presId="urn:microsoft.com/office/officeart/2005/8/layout/StepDownProcess"/>
    <dgm:cxn modelId="{207DC4E2-5DF8-5B4A-B982-EB2F18E7863A}" type="presParOf" srcId="{1F1816A6-5892-E64C-B3B0-B8ACDFB48572}" destId="{E41C0980-BE27-3144-8977-7DA33887BFF4}" srcOrd="1" destOrd="0" presId="urn:microsoft.com/office/officeart/2005/8/layout/StepDownProcess"/>
    <dgm:cxn modelId="{175AE478-772F-FE46-BDE1-6D265ED5FFAD}" type="presParOf" srcId="{1F1816A6-5892-E64C-B3B0-B8ACDFB48572}" destId="{A7E1C6E2-C298-C748-BAFD-EFF9AEF9D73D}" srcOrd="2" destOrd="0" presId="urn:microsoft.com/office/officeart/2005/8/layout/StepDownProcess"/>
    <dgm:cxn modelId="{1E8A72ED-806B-BA40-9EBA-5B321741E459}" type="presParOf" srcId="{054C0646-BF28-A849-92DB-F4FA9778DD99}" destId="{41C6F6EB-D0EC-294D-A4C4-346779648575}" srcOrd="7" destOrd="0" presId="urn:microsoft.com/office/officeart/2005/8/layout/StepDownProcess"/>
    <dgm:cxn modelId="{1C419E50-D7F1-374E-8E0E-C0EC70F43626}" type="presParOf" srcId="{054C0646-BF28-A849-92DB-F4FA9778DD99}" destId="{E3C15930-1F0E-2D4B-97D1-8846A5C6850D}" srcOrd="8" destOrd="0" presId="urn:microsoft.com/office/officeart/2005/8/layout/StepDownProcess"/>
    <dgm:cxn modelId="{6DE060A2-9EC5-7F4A-B9E4-C423BB5B090C}" type="presParOf" srcId="{E3C15930-1F0E-2D4B-97D1-8846A5C6850D}" destId="{B9B81A0F-500F-714B-970E-8E40D0410C3C}" srcOrd="0" destOrd="0" presId="urn:microsoft.com/office/officeart/2005/8/layout/StepDownProcess"/>
    <dgm:cxn modelId="{468905AA-158A-2E41-8FD7-294AF658E7C3}" type="presParOf" srcId="{E3C15930-1F0E-2D4B-97D1-8846A5C6850D}" destId="{8EE70004-122C-DF48-9C5D-6FB38FD6E7A1}" srcOrd="1" destOrd="0" presId="urn:microsoft.com/office/officeart/2005/8/layout/StepDownProcess"/>
    <dgm:cxn modelId="{CF26A8F3-8618-6E40-96BA-07805E9ABC89}" type="presParOf" srcId="{E3C15930-1F0E-2D4B-97D1-8846A5C6850D}" destId="{6F26279E-4E84-5E48-8875-0543D43D5116}" srcOrd="2" destOrd="0" presId="urn:microsoft.com/office/officeart/2005/8/layout/StepDownProcess"/>
    <dgm:cxn modelId="{02DA64D4-F718-F74B-B03E-957F96AD87D6}" type="presParOf" srcId="{054C0646-BF28-A849-92DB-F4FA9778DD99}" destId="{9BCCA23B-6D5A-E94B-A9F4-F7F0ED0450E0}" srcOrd="9" destOrd="0" presId="urn:microsoft.com/office/officeart/2005/8/layout/StepDownProcess"/>
    <dgm:cxn modelId="{092973AA-F54A-5045-8B4B-36523881C73E}" type="presParOf" srcId="{054C0646-BF28-A849-92DB-F4FA9778DD99}" destId="{51E4BE0E-11DA-6D41-9B2D-EE25277FF5B7}" srcOrd="10" destOrd="0" presId="urn:microsoft.com/office/officeart/2005/8/layout/StepDownProcess"/>
    <dgm:cxn modelId="{024EB788-C3B8-EB43-BD77-8D383F56E09A}" type="presParOf" srcId="{51E4BE0E-11DA-6D41-9B2D-EE25277FF5B7}" destId="{7E5677A1-A7DB-4C4E-8DBC-A630E79882F7}" srcOrd="0" destOrd="0" presId="urn:microsoft.com/office/officeart/2005/8/layout/StepDownProcess"/>
    <dgm:cxn modelId="{5A327BF0-B9A9-AC4F-BCB9-0D9C09E272CB}" type="presParOf" srcId="{51E4BE0E-11DA-6D41-9B2D-EE25277FF5B7}" destId="{8E6AE92A-DF46-3A42-A121-681985817260}" srcOrd="1" destOrd="0" presId="urn:microsoft.com/office/officeart/2005/8/layout/StepDownProcess"/>
    <dgm:cxn modelId="{9C948421-1040-2D42-AF9A-70F6D38A6DE2}" type="presParOf" srcId="{51E4BE0E-11DA-6D41-9B2D-EE25277FF5B7}" destId="{F5BDB923-A2CF-4144-861D-D9433B84EC0E}" srcOrd="2" destOrd="0" presId="urn:microsoft.com/office/officeart/2005/8/layout/StepDownProcess"/>
    <dgm:cxn modelId="{D3BD4A0E-3D8F-A943-ADFD-5C229CA2CEA9}" type="presParOf" srcId="{054C0646-BF28-A849-92DB-F4FA9778DD99}" destId="{CA634CB6-1D53-FF46-B7F9-5D1744EC75C3}" srcOrd="11" destOrd="0" presId="urn:microsoft.com/office/officeart/2005/8/layout/StepDownProcess"/>
    <dgm:cxn modelId="{A8D04B86-8BE8-FF48-A6C5-731FA957EAFA}" type="presParOf" srcId="{054C0646-BF28-A849-92DB-F4FA9778DD99}" destId="{A9D866D2-8C1F-DF44-B394-D3BF5C35B57D}" srcOrd="12" destOrd="0" presId="urn:microsoft.com/office/officeart/2005/8/layout/StepDownProcess"/>
    <dgm:cxn modelId="{7099171F-7F21-594D-B7D3-0F7C76328002}" type="presParOf" srcId="{A9D866D2-8C1F-DF44-B394-D3BF5C35B57D}" destId="{C01F15D4-835A-FE49-A6B6-83BBA8F411BA}" srcOrd="0" destOrd="0" presId="urn:microsoft.com/office/officeart/2005/8/layout/StepDownProcess"/>
    <dgm:cxn modelId="{697F2970-B769-F04B-B652-B2B30A972861}" type="presParOf" srcId="{A9D866D2-8C1F-DF44-B394-D3BF5C35B57D}" destId="{D050FA71-668B-1F49-837B-BE758F0C12F3}"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183EF0-0731-A943-889F-406D432D5925}" type="doc">
      <dgm:prSet loTypeId="urn:microsoft.com/office/officeart/2005/8/layout/chevron1" loCatId="" qsTypeId="urn:microsoft.com/office/officeart/2005/8/quickstyle/simple1" qsCatId="simple" csTypeId="urn:microsoft.com/office/officeart/2005/8/colors/accent1_2" csCatId="accent1" phldr="1"/>
      <dgm:spPr/>
    </dgm:pt>
    <dgm:pt modelId="{0B6A532E-FAE9-D54D-8840-7E755D201DBC}">
      <dgm:prSet phldrT="[Text]"/>
      <dgm:spPr/>
      <dgm:t>
        <a:bodyPr/>
        <a:lstStyle/>
        <a:p>
          <a:r>
            <a:rPr lang="en-US"/>
            <a:t>Effective</a:t>
          </a:r>
        </a:p>
      </dgm:t>
    </dgm:pt>
    <dgm:pt modelId="{A7538A10-249E-5141-AA64-0CB8C2E2DEBB}" type="parTrans" cxnId="{7C9AC393-B9EC-FD45-8FC9-7E1AAB5D9C44}">
      <dgm:prSet/>
      <dgm:spPr/>
      <dgm:t>
        <a:bodyPr/>
        <a:lstStyle/>
        <a:p>
          <a:endParaRPr lang="en-US"/>
        </a:p>
      </dgm:t>
    </dgm:pt>
    <dgm:pt modelId="{E06979FF-7245-FE40-843C-75A312F12AB9}" type="sibTrans" cxnId="{7C9AC393-B9EC-FD45-8FC9-7E1AAB5D9C44}">
      <dgm:prSet/>
      <dgm:spPr/>
      <dgm:t>
        <a:bodyPr/>
        <a:lstStyle/>
        <a:p>
          <a:endParaRPr lang="en-US"/>
        </a:p>
      </dgm:t>
    </dgm:pt>
    <dgm:pt modelId="{A7E3CAF5-F5CD-0644-AF6E-13533C7AF1CB}">
      <dgm:prSet phldrT="[Text]"/>
      <dgm:spPr/>
      <dgm:t>
        <a:bodyPr/>
        <a:lstStyle/>
        <a:p>
          <a:r>
            <a:rPr lang="en-US"/>
            <a:t>Efficient</a:t>
          </a:r>
        </a:p>
      </dgm:t>
    </dgm:pt>
    <dgm:pt modelId="{C0FD639E-379A-6F47-AD57-EB926F1182F3}" type="parTrans" cxnId="{7FC54EDC-2CB4-FC4A-868B-DBEAA372F84F}">
      <dgm:prSet/>
      <dgm:spPr/>
      <dgm:t>
        <a:bodyPr/>
        <a:lstStyle/>
        <a:p>
          <a:endParaRPr lang="en-US"/>
        </a:p>
      </dgm:t>
    </dgm:pt>
    <dgm:pt modelId="{A4371BB5-EF45-F24D-BAFC-D5796C5045EC}" type="sibTrans" cxnId="{7FC54EDC-2CB4-FC4A-868B-DBEAA372F84F}">
      <dgm:prSet/>
      <dgm:spPr/>
      <dgm:t>
        <a:bodyPr/>
        <a:lstStyle/>
        <a:p>
          <a:endParaRPr lang="en-US"/>
        </a:p>
      </dgm:t>
    </dgm:pt>
    <dgm:pt modelId="{15B9B8D6-4862-1546-AB30-EEABE771C3BF}">
      <dgm:prSet phldrT="[Text]"/>
      <dgm:spPr/>
      <dgm:t>
        <a:bodyPr/>
        <a:lstStyle/>
        <a:p>
          <a:r>
            <a:rPr lang="en-US"/>
            <a:t>Safe</a:t>
          </a:r>
        </a:p>
      </dgm:t>
    </dgm:pt>
    <dgm:pt modelId="{33CECE13-C03F-E64B-A727-E280618C2523}" type="parTrans" cxnId="{1E8ED01F-6811-934A-9FD3-9DFC523DD4A9}">
      <dgm:prSet/>
      <dgm:spPr/>
      <dgm:t>
        <a:bodyPr/>
        <a:lstStyle/>
        <a:p>
          <a:endParaRPr lang="en-US"/>
        </a:p>
      </dgm:t>
    </dgm:pt>
    <dgm:pt modelId="{57279669-DA27-F348-8FD0-7879716468E0}" type="sibTrans" cxnId="{1E8ED01F-6811-934A-9FD3-9DFC523DD4A9}">
      <dgm:prSet/>
      <dgm:spPr/>
      <dgm:t>
        <a:bodyPr/>
        <a:lstStyle/>
        <a:p>
          <a:endParaRPr lang="en-US"/>
        </a:p>
      </dgm:t>
    </dgm:pt>
    <dgm:pt modelId="{84397D23-11E9-A240-A4B5-1B1854551034}">
      <dgm:prSet phldrT="[Text]"/>
      <dgm:spPr/>
      <dgm:t>
        <a:bodyPr/>
        <a:lstStyle/>
        <a:p>
          <a:r>
            <a:rPr lang="en-US"/>
            <a:t>Satisfactory</a:t>
          </a:r>
        </a:p>
      </dgm:t>
    </dgm:pt>
    <dgm:pt modelId="{E6F8F7F8-735D-BE44-BC21-AE6D3EE8FBA4}" type="parTrans" cxnId="{A215C5C2-8D8C-2949-BD01-1BF077CF322D}">
      <dgm:prSet/>
      <dgm:spPr/>
      <dgm:t>
        <a:bodyPr/>
        <a:lstStyle/>
        <a:p>
          <a:endParaRPr lang="en-US"/>
        </a:p>
      </dgm:t>
    </dgm:pt>
    <dgm:pt modelId="{1BE65434-7CEB-5C4A-8C28-AFB57CFEFC02}" type="sibTrans" cxnId="{A215C5C2-8D8C-2949-BD01-1BF077CF322D}">
      <dgm:prSet/>
      <dgm:spPr/>
      <dgm:t>
        <a:bodyPr/>
        <a:lstStyle/>
        <a:p>
          <a:endParaRPr lang="en-US"/>
        </a:p>
      </dgm:t>
    </dgm:pt>
    <dgm:pt modelId="{456F8BCA-97CE-5E43-B771-01EDA345506E}" type="pres">
      <dgm:prSet presAssocID="{3B183EF0-0731-A943-889F-406D432D5925}" presName="Name0" presStyleCnt="0">
        <dgm:presLayoutVars>
          <dgm:dir/>
          <dgm:animLvl val="lvl"/>
          <dgm:resizeHandles val="exact"/>
        </dgm:presLayoutVars>
      </dgm:prSet>
      <dgm:spPr/>
    </dgm:pt>
    <dgm:pt modelId="{4772A008-337C-184E-ADA5-9404F50325ED}" type="pres">
      <dgm:prSet presAssocID="{0B6A532E-FAE9-D54D-8840-7E755D201DBC}" presName="parTxOnly" presStyleLbl="node1" presStyleIdx="0" presStyleCnt="4">
        <dgm:presLayoutVars>
          <dgm:chMax val="0"/>
          <dgm:chPref val="0"/>
          <dgm:bulletEnabled val="1"/>
        </dgm:presLayoutVars>
      </dgm:prSet>
      <dgm:spPr/>
    </dgm:pt>
    <dgm:pt modelId="{12492BD1-ECFC-2B46-95E6-5AED917CE323}" type="pres">
      <dgm:prSet presAssocID="{E06979FF-7245-FE40-843C-75A312F12AB9}" presName="parTxOnlySpace" presStyleCnt="0"/>
      <dgm:spPr/>
    </dgm:pt>
    <dgm:pt modelId="{C56823F7-07A2-024F-A333-2452D5E5F91E}" type="pres">
      <dgm:prSet presAssocID="{15B9B8D6-4862-1546-AB30-EEABE771C3BF}" presName="parTxOnly" presStyleLbl="node1" presStyleIdx="1" presStyleCnt="4">
        <dgm:presLayoutVars>
          <dgm:chMax val="0"/>
          <dgm:chPref val="0"/>
          <dgm:bulletEnabled val="1"/>
        </dgm:presLayoutVars>
      </dgm:prSet>
      <dgm:spPr/>
    </dgm:pt>
    <dgm:pt modelId="{F833317F-9ED4-FA41-B357-20B22C67246E}" type="pres">
      <dgm:prSet presAssocID="{57279669-DA27-F348-8FD0-7879716468E0}" presName="parTxOnlySpace" presStyleCnt="0"/>
      <dgm:spPr/>
    </dgm:pt>
    <dgm:pt modelId="{A5B34E3F-3C95-7B40-9ACA-EF0E1C413395}" type="pres">
      <dgm:prSet presAssocID="{A7E3CAF5-F5CD-0644-AF6E-13533C7AF1CB}" presName="parTxOnly" presStyleLbl="node1" presStyleIdx="2" presStyleCnt="4">
        <dgm:presLayoutVars>
          <dgm:chMax val="0"/>
          <dgm:chPref val="0"/>
          <dgm:bulletEnabled val="1"/>
        </dgm:presLayoutVars>
      </dgm:prSet>
      <dgm:spPr/>
    </dgm:pt>
    <dgm:pt modelId="{0D63EBD1-A029-EA4D-8AD0-784157BAF782}" type="pres">
      <dgm:prSet presAssocID="{A4371BB5-EF45-F24D-BAFC-D5796C5045EC}" presName="parTxOnlySpace" presStyleCnt="0"/>
      <dgm:spPr/>
    </dgm:pt>
    <dgm:pt modelId="{EECEC95A-6BAB-5F4F-8DD2-643195E91590}" type="pres">
      <dgm:prSet presAssocID="{84397D23-11E9-A240-A4B5-1B1854551034}" presName="parTxOnly" presStyleLbl="node1" presStyleIdx="3" presStyleCnt="4">
        <dgm:presLayoutVars>
          <dgm:chMax val="0"/>
          <dgm:chPref val="0"/>
          <dgm:bulletEnabled val="1"/>
        </dgm:presLayoutVars>
      </dgm:prSet>
      <dgm:spPr/>
    </dgm:pt>
  </dgm:ptLst>
  <dgm:cxnLst>
    <dgm:cxn modelId="{3077DC05-2C23-8946-A7D1-7288A5181B57}" type="presOf" srcId="{15B9B8D6-4862-1546-AB30-EEABE771C3BF}" destId="{C56823F7-07A2-024F-A333-2452D5E5F91E}" srcOrd="0" destOrd="0" presId="urn:microsoft.com/office/officeart/2005/8/layout/chevron1"/>
    <dgm:cxn modelId="{1E8ED01F-6811-934A-9FD3-9DFC523DD4A9}" srcId="{3B183EF0-0731-A943-889F-406D432D5925}" destId="{15B9B8D6-4862-1546-AB30-EEABE771C3BF}" srcOrd="1" destOrd="0" parTransId="{33CECE13-C03F-E64B-A727-E280618C2523}" sibTransId="{57279669-DA27-F348-8FD0-7879716468E0}"/>
    <dgm:cxn modelId="{634E2878-35AA-6B4B-AA00-C430C29204B4}" type="presOf" srcId="{3B183EF0-0731-A943-889F-406D432D5925}" destId="{456F8BCA-97CE-5E43-B771-01EDA345506E}" srcOrd="0" destOrd="0" presId="urn:microsoft.com/office/officeart/2005/8/layout/chevron1"/>
    <dgm:cxn modelId="{E5DA7178-D003-C34C-9973-A0D219D79AA1}" type="presOf" srcId="{84397D23-11E9-A240-A4B5-1B1854551034}" destId="{EECEC95A-6BAB-5F4F-8DD2-643195E91590}" srcOrd="0" destOrd="0" presId="urn:microsoft.com/office/officeart/2005/8/layout/chevron1"/>
    <dgm:cxn modelId="{7C9AC393-B9EC-FD45-8FC9-7E1AAB5D9C44}" srcId="{3B183EF0-0731-A943-889F-406D432D5925}" destId="{0B6A532E-FAE9-D54D-8840-7E755D201DBC}" srcOrd="0" destOrd="0" parTransId="{A7538A10-249E-5141-AA64-0CB8C2E2DEBB}" sibTransId="{E06979FF-7245-FE40-843C-75A312F12AB9}"/>
    <dgm:cxn modelId="{BC37A89A-7C27-C745-8E55-2C5713DD9DA0}" type="presOf" srcId="{A7E3CAF5-F5CD-0644-AF6E-13533C7AF1CB}" destId="{A5B34E3F-3C95-7B40-9ACA-EF0E1C413395}" srcOrd="0" destOrd="0" presId="urn:microsoft.com/office/officeart/2005/8/layout/chevron1"/>
    <dgm:cxn modelId="{A215C5C2-8D8C-2949-BD01-1BF077CF322D}" srcId="{3B183EF0-0731-A943-889F-406D432D5925}" destId="{84397D23-11E9-A240-A4B5-1B1854551034}" srcOrd="3" destOrd="0" parTransId="{E6F8F7F8-735D-BE44-BC21-AE6D3EE8FBA4}" sibTransId="{1BE65434-7CEB-5C4A-8C28-AFB57CFEFC02}"/>
    <dgm:cxn modelId="{6CB9B7D0-7197-824A-8D8F-58F51E8765B0}" type="presOf" srcId="{0B6A532E-FAE9-D54D-8840-7E755D201DBC}" destId="{4772A008-337C-184E-ADA5-9404F50325ED}" srcOrd="0" destOrd="0" presId="urn:microsoft.com/office/officeart/2005/8/layout/chevron1"/>
    <dgm:cxn modelId="{7FC54EDC-2CB4-FC4A-868B-DBEAA372F84F}" srcId="{3B183EF0-0731-A943-889F-406D432D5925}" destId="{A7E3CAF5-F5CD-0644-AF6E-13533C7AF1CB}" srcOrd="2" destOrd="0" parTransId="{C0FD639E-379A-6F47-AD57-EB926F1182F3}" sibTransId="{A4371BB5-EF45-F24D-BAFC-D5796C5045EC}"/>
    <dgm:cxn modelId="{16972280-CF55-DF43-A802-8D1DD4C49EA6}" type="presParOf" srcId="{456F8BCA-97CE-5E43-B771-01EDA345506E}" destId="{4772A008-337C-184E-ADA5-9404F50325ED}" srcOrd="0" destOrd="0" presId="urn:microsoft.com/office/officeart/2005/8/layout/chevron1"/>
    <dgm:cxn modelId="{F2465EBE-C2E0-3142-BF79-136666D1B554}" type="presParOf" srcId="{456F8BCA-97CE-5E43-B771-01EDA345506E}" destId="{12492BD1-ECFC-2B46-95E6-5AED917CE323}" srcOrd="1" destOrd="0" presId="urn:microsoft.com/office/officeart/2005/8/layout/chevron1"/>
    <dgm:cxn modelId="{EA02EFED-AAA6-0543-B7EF-AC8886C901C7}" type="presParOf" srcId="{456F8BCA-97CE-5E43-B771-01EDA345506E}" destId="{C56823F7-07A2-024F-A333-2452D5E5F91E}" srcOrd="2" destOrd="0" presId="urn:microsoft.com/office/officeart/2005/8/layout/chevron1"/>
    <dgm:cxn modelId="{E0899C4D-DB8A-FB40-AAFD-0476DF7CAA1D}" type="presParOf" srcId="{456F8BCA-97CE-5E43-B771-01EDA345506E}" destId="{F833317F-9ED4-FA41-B357-20B22C67246E}" srcOrd="3" destOrd="0" presId="urn:microsoft.com/office/officeart/2005/8/layout/chevron1"/>
    <dgm:cxn modelId="{A15FC2F7-BBE5-EB4C-A0BE-CB72FE0886BF}" type="presParOf" srcId="{456F8BCA-97CE-5E43-B771-01EDA345506E}" destId="{A5B34E3F-3C95-7B40-9ACA-EF0E1C413395}" srcOrd="4" destOrd="0" presId="urn:microsoft.com/office/officeart/2005/8/layout/chevron1"/>
    <dgm:cxn modelId="{E9B3A5A6-ED01-F943-97C4-4B9C03A8C4B9}" type="presParOf" srcId="{456F8BCA-97CE-5E43-B771-01EDA345506E}" destId="{0D63EBD1-A029-EA4D-8AD0-784157BAF782}" srcOrd="5" destOrd="0" presId="urn:microsoft.com/office/officeart/2005/8/layout/chevron1"/>
    <dgm:cxn modelId="{E5455CE4-2B5F-D94F-BF8A-9A2EA9F80B49}" type="presParOf" srcId="{456F8BCA-97CE-5E43-B771-01EDA345506E}" destId="{EECEC95A-6BAB-5F4F-8DD2-643195E91590}"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39C17-E5D6-014F-B00F-CD88C4B6FE96}">
      <dsp:nvSpPr>
        <dsp:cNvPr id="0" name=""/>
        <dsp:cNvSpPr/>
      </dsp:nvSpPr>
      <dsp:spPr>
        <a:xfrm>
          <a:off x="0" y="272428"/>
          <a:ext cx="8480427" cy="756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8175" tIns="333248" rIns="65817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The right information  </a:t>
          </a:r>
        </a:p>
      </dsp:txBody>
      <dsp:txXfrm>
        <a:off x="0" y="272428"/>
        <a:ext cx="8480427" cy="756000"/>
      </dsp:txXfrm>
    </dsp:sp>
    <dsp:sp modelId="{E9E8627A-A177-E340-AF5E-599B5F9D988C}">
      <dsp:nvSpPr>
        <dsp:cNvPr id="0" name=""/>
        <dsp:cNvSpPr/>
      </dsp:nvSpPr>
      <dsp:spPr>
        <a:xfrm>
          <a:off x="424021" y="36268"/>
          <a:ext cx="5936298" cy="472320"/>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4378" tIns="0" rIns="224378" bIns="0" numCol="1" spcCol="1270" anchor="ctr" anchorCtr="0">
          <a:noAutofit/>
        </a:bodyPr>
        <a:lstStyle/>
        <a:p>
          <a:pPr marL="0" lvl="0" indent="0" algn="l" defTabSz="889000">
            <a:lnSpc>
              <a:spcPct val="90000"/>
            </a:lnSpc>
            <a:spcBef>
              <a:spcPct val="0"/>
            </a:spcBef>
            <a:spcAft>
              <a:spcPct val="35000"/>
            </a:spcAft>
            <a:buNone/>
          </a:pPr>
          <a:r>
            <a:rPr lang="en-US" sz="2000" b="1" kern="1200"/>
            <a:t>What?</a:t>
          </a:r>
          <a:endParaRPr lang="en-US" sz="2000" kern="1200"/>
        </a:p>
      </dsp:txBody>
      <dsp:txXfrm>
        <a:off x="447078" y="59325"/>
        <a:ext cx="5890184" cy="426206"/>
      </dsp:txXfrm>
    </dsp:sp>
    <dsp:sp modelId="{A9D7A178-3DB4-6B42-B6F3-6C6E98789D51}">
      <dsp:nvSpPr>
        <dsp:cNvPr id="0" name=""/>
        <dsp:cNvSpPr/>
      </dsp:nvSpPr>
      <dsp:spPr>
        <a:xfrm>
          <a:off x="0" y="1350988"/>
          <a:ext cx="8480427" cy="756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8175" tIns="333248" rIns="65817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The right person</a:t>
          </a:r>
        </a:p>
      </dsp:txBody>
      <dsp:txXfrm>
        <a:off x="0" y="1350988"/>
        <a:ext cx="8480427" cy="756000"/>
      </dsp:txXfrm>
    </dsp:sp>
    <dsp:sp modelId="{163E411D-9EED-C348-891F-46573ADAF62B}">
      <dsp:nvSpPr>
        <dsp:cNvPr id="0" name=""/>
        <dsp:cNvSpPr/>
      </dsp:nvSpPr>
      <dsp:spPr>
        <a:xfrm>
          <a:off x="424021" y="1114829"/>
          <a:ext cx="5936298" cy="472320"/>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4378" tIns="0" rIns="224378" bIns="0" numCol="1" spcCol="1270" anchor="ctr" anchorCtr="0">
          <a:noAutofit/>
        </a:bodyPr>
        <a:lstStyle/>
        <a:p>
          <a:pPr marL="0" lvl="0" indent="0" algn="l" defTabSz="889000">
            <a:lnSpc>
              <a:spcPct val="90000"/>
            </a:lnSpc>
            <a:spcBef>
              <a:spcPct val="0"/>
            </a:spcBef>
            <a:spcAft>
              <a:spcPct val="35000"/>
            </a:spcAft>
            <a:buNone/>
          </a:pPr>
          <a:r>
            <a:rPr lang="en-US" sz="2000" b="1" kern="1200"/>
            <a:t>Who?</a:t>
          </a:r>
          <a:r>
            <a:rPr lang="en-US" sz="2000" kern="1200"/>
            <a:t>	</a:t>
          </a:r>
        </a:p>
      </dsp:txBody>
      <dsp:txXfrm>
        <a:off x="447078" y="1137886"/>
        <a:ext cx="5890184" cy="426206"/>
      </dsp:txXfrm>
    </dsp:sp>
    <dsp:sp modelId="{2C15E87D-FD54-6249-8362-75C1A6099E56}">
      <dsp:nvSpPr>
        <dsp:cNvPr id="0" name=""/>
        <dsp:cNvSpPr/>
      </dsp:nvSpPr>
      <dsp:spPr>
        <a:xfrm>
          <a:off x="0" y="2429548"/>
          <a:ext cx="8480427" cy="756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8175" tIns="333248" rIns="65817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The right time</a:t>
          </a:r>
        </a:p>
      </dsp:txBody>
      <dsp:txXfrm>
        <a:off x="0" y="2429548"/>
        <a:ext cx="8480427" cy="756000"/>
      </dsp:txXfrm>
    </dsp:sp>
    <dsp:sp modelId="{2110B374-A3C4-A044-A379-CFF31F2B090A}">
      <dsp:nvSpPr>
        <dsp:cNvPr id="0" name=""/>
        <dsp:cNvSpPr/>
      </dsp:nvSpPr>
      <dsp:spPr>
        <a:xfrm>
          <a:off x="424021" y="2193388"/>
          <a:ext cx="5936298" cy="472320"/>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4378" tIns="0" rIns="224378" bIns="0" numCol="1" spcCol="1270" anchor="ctr" anchorCtr="0">
          <a:noAutofit/>
        </a:bodyPr>
        <a:lstStyle/>
        <a:p>
          <a:pPr marL="0" lvl="0" indent="0" algn="l" defTabSz="889000">
            <a:lnSpc>
              <a:spcPct val="90000"/>
            </a:lnSpc>
            <a:spcBef>
              <a:spcPct val="0"/>
            </a:spcBef>
            <a:spcAft>
              <a:spcPct val="35000"/>
            </a:spcAft>
            <a:buNone/>
          </a:pPr>
          <a:r>
            <a:rPr lang="en-US" sz="2000" b="1" kern="1200"/>
            <a:t>When?</a:t>
          </a:r>
          <a:endParaRPr lang="en-US" sz="2000" kern="1200"/>
        </a:p>
      </dsp:txBody>
      <dsp:txXfrm>
        <a:off x="447078" y="2216445"/>
        <a:ext cx="5890184" cy="426206"/>
      </dsp:txXfrm>
    </dsp:sp>
    <dsp:sp modelId="{BEF999EA-0C63-6B45-869F-A8BED3E31D99}">
      <dsp:nvSpPr>
        <dsp:cNvPr id="0" name=""/>
        <dsp:cNvSpPr/>
      </dsp:nvSpPr>
      <dsp:spPr>
        <a:xfrm>
          <a:off x="0" y="3508109"/>
          <a:ext cx="8480427" cy="756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8175" tIns="333248" rIns="65817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The right channels </a:t>
          </a:r>
        </a:p>
      </dsp:txBody>
      <dsp:txXfrm>
        <a:off x="0" y="3508109"/>
        <a:ext cx="8480427" cy="756000"/>
      </dsp:txXfrm>
    </dsp:sp>
    <dsp:sp modelId="{4914F8BB-0B12-FC4C-843C-C5F8EDDBEE76}">
      <dsp:nvSpPr>
        <dsp:cNvPr id="0" name=""/>
        <dsp:cNvSpPr/>
      </dsp:nvSpPr>
      <dsp:spPr>
        <a:xfrm>
          <a:off x="424021" y="3271948"/>
          <a:ext cx="5936298" cy="472320"/>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4378" tIns="0" rIns="224378" bIns="0" numCol="1" spcCol="1270" anchor="ctr" anchorCtr="0">
          <a:noAutofit/>
        </a:bodyPr>
        <a:lstStyle/>
        <a:p>
          <a:pPr marL="0" lvl="0" indent="0" algn="l" defTabSz="889000">
            <a:lnSpc>
              <a:spcPct val="90000"/>
            </a:lnSpc>
            <a:spcBef>
              <a:spcPct val="0"/>
            </a:spcBef>
            <a:spcAft>
              <a:spcPct val="35000"/>
            </a:spcAft>
            <a:buNone/>
          </a:pPr>
          <a:r>
            <a:rPr lang="en-US" sz="2000" b="1" kern="1200"/>
            <a:t>Where?</a:t>
          </a:r>
          <a:endParaRPr lang="en-US" sz="2000" kern="1200"/>
        </a:p>
      </dsp:txBody>
      <dsp:txXfrm>
        <a:off x="447078" y="3295005"/>
        <a:ext cx="5890184" cy="426206"/>
      </dsp:txXfrm>
    </dsp:sp>
    <dsp:sp modelId="{C6437F1A-642E-204E-AF99-4D77C3CE1064}">
      <dsp:nvSpPr>
        <dsp:cNvPr id="0" name=""/>
        <dsp:cNvSpPr/>
      </dsp:nvSpPr>
      <dsp:spPr>
        <a:xfrm>
          <a:off x="0" y="4586669"/>
          <a:ext cx="8480427" cy="756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8175" tIns="333248" rIns="65817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The right formats</a:t>
          </a:r>
        </a:p>
      </dsp:txBody>
      <dsp:txXfrm>
        <a:off x="0" y="4586669"/>
        <a:ext cx="8480427" cy="756000"/>
      </dsp:txXfrm>
    </dsp:sp>
    <dsp:sp modelId="{95652DBA-6409-5F4E-9D03-B29AAB197903}">
      <dsp:nvSpPr>
        <dsp:cNvPr id="0" name=""/>
        <dsp:cNvSpPr/>
      </dsp:nvSpPr>
      <dsp:spPr>
        <a:xfrm>
          <a:off x="424021" y="4350509"/>
          <a:ext cx="5936298" cy="472320"/>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4378" tIns="0" rIns="224378" bIns="0" numCol="1" spcCol="1270" anchor="ctr" anchorCtr="0">
          <a:noAutofit/>
        </a:bodyPr>
        <a:lstStyle/>
        <a:p>
          <a:pPr marL="0" lvl="0" indent="0" algn="l" defTabSz="889000">
            <a:lnSpc>
              <a:spcPct val="90000"/>
            </a:lnSpc>
            <a:spcBef>
              <a:spcPct val="0"/>
            </a:spcBef>
            <a:spcAft>
              <a:spcPct val="35000"/>
            </a:spcAft>
            <a:buNone/>
          </a:pPr>
          <a:r>
            <a:rPr lang="en-US" sz="2000" b="1" kern="1200"/>
            <a:t>How?</a:t>
          </a:r>
          <a:r>
            <a:rPr lang="en-US" sz="2000" kern="1200"/>
            <a:t>	</a:t>
          </a:r>
        </a:p>
      </dsp:txBody>
      <dsp:txXfrm>
        <a:off x="447078" y="4373566"/>
        <a:ext cx="5890184"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AC717-96F1-5449-829D-9F82C7EBBBD1}">
      <dsp:nvSpPr>
        <dsp:cNvPr id="0" name=""/>
        <dsp:cNvSpPr/>
      </dsp:nvSpPr>
      <dsp:spPr>
        <a:xfrm rot="5400000">
          <a:off x="187072" y="958959"/>
          <a:ext cx="480137" cy="35454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1643A7-4AFD-1842-9313-E9065441563B}">
      <dsp:nvSpPr>
        <dsp:cNvPr id="0" name=""/>
        <dsp:cNvSpPr/>
      </dsp:nvSpPr>
      <dsp:spPr>
        <a:xfrm>
          <a:off x="1733" y="330681"/>
          <a:ext cx="1474978" cy="56576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Prepare</a:t>
          </a:r>
        </a:p>
      </dsp:txBody>
      <dsp:txXfrm>
        <a:off x="29356" y="358304"/>
        <a:ext cx="1419732" cy="510516"/>
      </dsp:txXfrm>
    </dsp:sp>
    <dsp:sp modelId="{DAB2F769-0084-694A-A51C-849BEC38ACFD}">
      <dsp:nvSpPr>
        <dsp:cNvPr id="0" name=""/>
        <dsp:cNvSpPr/>
      </dsp:nvSpPr>
      <dsp:spPr>
        <a:xfrm>
          <a:off x="1488865" y="353810"/>
          <a:ext cx="1587158" cy="457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Gather information</a:t>
          </a:r>
        </a:p>
        <a:p>
          <a:pPr marL="114300" lvl="1" indent="-114300" algn="l" defTabSz="533400">
            <a:lnSpc>
              <a:spcPct val="90000"/>
            </a:lnSpc>
            <a:spcBef>
              <a:spcPct val="0"/>
            </a:spcBef>
            <a:spcAft>
              <a:spcPct val="15000"/>
            </a:spcAft>
            <a:buChar char="•"/>
          </a:pPr>
          <a:r>
            <a:rPr lang="en-US" sz="1200" kern="1200" dirty="0"/>
            <a:t>Model Work Context</a:t>
          </a:r>
        </a:p>
      </dsp:txBody>
      <dsp:txXfrm>
        <a:off x="1488865" y="353810"/>
        <a:ext cx="1587158" cy="457274"/>
      </dsp:txXfrm>
    </dsp:sp>
    <dsp:sp modelId="{4E73E355-64EF-D541-9A71-1E5642D356D3}">
      <dsp:nvSpPr>
        <dsp:cNvPr id="0" name=""/>
        <dsp:cNvSpPr/>
      </dsp:nvSpPr>
      <dsp:spPr>
        <a:xfrm rot="5400000">
          <a:off x="976224" y="1594496"/>
          <a:ext cx="480137" cy="35454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BB4E9A-AA93-2D4B-8ABA-33C90E1A9AF0}">
      <dsp:nvSpPr>
        <dsp:cNvPr id="0" name=""/>
        <dsp:cNvSpPr/>
      </dsp:nvSpPr>
      <dsp:spPr>
        <a:xfrm>
          <a:off x="565320" y="966218"/>
          <a:ext cx="1474978" cy="56576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Workflow</a:t>
          </a:r>
        </a:p>
      </dsp:txBody>
      <dsp:txXfrm>
        <a:off x="592943" y="993841"/>
        <a:ext cx="1419732" cy="510516"/>
      </dsp:txXfrm>
    </dsp:sp>
    <dsp:sp modelId="{F6098C27-9410-1946-81D0-F45BCA8A96A5}">
      <dsp:nvSpPr>
        <dsp:cNvPr id="0" name=""/>
        <dsp:cNvSpPr/>
      </dsp:nvSpPr>
      <dsp:spPr>
        <a:xfrm>
          <a:off x="2105510" y="1030575"/>
          <a:ext cx="2148680" cy="457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Sketch workflows</a:t>
          </a:r>
        </a:p>
        <a:p>
          <a:pPr marL="114300" lvl="1" indent="-114300" algn="l" defTabSz="533400">
            <a:lnSpc>
              <a:spcPct val="90000"/>
            </a:lnSpc>
            <a:spcBef>
              <a:spcPct val="0"/>
            </a:spcBef>
            <a:spcAft>
              <a:spcPct val="15000"/>
            </a:spcAft>
            <a:buChar char="•"/>
          </a:pPr>
          <a:r>
            <a:rPr lang="en-US" sz="1200" kern="1200" dirty="0"/>
            <a:t>Create usage scenarios</a:t>
          </a:r>
        </a:p>
      </dsp:txBody>
      <dsp:txXfrm>
        <a:off x="2105510" y="1030575"/>
        <a:ext cx="2148680" cy="457274"/>
      </dsp:txXfrm>
    </dsp:sp>
    <dsp:sp modelId="{523AB31D-857B-CC49-8490-DA6BB7E9D6E1}">
      <dsp:nvSpPr>
        <dsp:cNvPr id="0" name=""/>
        <dsp:cNvSpPr/>
      </dsp:nvSpPr>
      <dsp:spPr>
        <a:xfrm rot="5400000">
          <a:off x="1731934" y="2230034"/>
          <a:ext cx="480137" cy="35454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7A15BF-AC94-BC42-8527-DC8380F603C1}">
      <dsp:nvSpPr>
        <dsp:cNvPr id="0" name=""/>
        <dsp:cNvSpPr/>
      </dsp:nvSpPr>
      <dsp:spPr>
        <a:xfrm>
          <a:off x="1354535" y="1601756"/>
          <a:ext cx="1474978" cy="56576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Plan</a:t>
          </a:r>
        </a:p>
      </dsp:txBody>
      <dsp:txXfrm>
        <a:off x="1382158" y="1629379"/>
        <a:ext cx="1419732" cy="510516"/>
      </dsp:txXfrm>
    </dsp:sp>
    <dsp:sp modelId="{6A71A398-3156-3F46-8010-9DB6AE321F27}">
      <dsp:nvSpPr>
        <dsp:cNvPr id="0" name=""/>
        <dsp:cNvSpPr/>
      </dsp:nvSpPr>
      <dsp:spPr>
        <a:xfrm>
          <a:off x="2906045" y="1623024"/>
          <a:ext cx="2651163" cy="457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Set evaluation objectives</a:t>
          </a:r>
        </a:p>
        <a:p>
          <a:pPr marL="114300" lvl="1" indent="-114300" algn="l" defTabSz="533400">
            <a:lnSpc>
              <a:spcPct val="90000"/>
            </a:lnSpc>
            <a:spcBef>
              <a:spcPct val="0"/>
            </a:spcBef>
            <a:spcAft>
              <a:spcPct val="15000"/>
            </a:spcAft>
            <a:buChar char="•"/>
          </a:pPr>
          <a:r>
            <a:rPr lang="en-US" sz="1200" kern="1200" dirty="0"/>
            <a:t>Create evaluation plan</a:t>
          </a:r>
        </a:p>
      </dsp:txBody>
      <dsp:txXfrm>
        <a:off x="2906045" y="1623024"/>
        <a:ext cx="2651163" cy="457274"/>
      </dsp:txXfrm>
    </dsp:sp>
    <dsp:sp modelId="{6068104E-1F9C-A246-BB15-9FB2279AC304}">
      <dsp:nvSpPr>
        <dsp:cNvPr id="0" name=""/>
        <dsp:cNvSpPr/>
      </dsp:nvSpPr>
      <dsp:spPr>
        <a:xfrm rot="5400000">
          <a:off x="2703044" y="2865572"/>
          <a:ext cx="480137" cy="35454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1C0980-BE27-3144-8977-7DA33887BFF4}">
      <dsp:nvSpPr>
        <dsp:cNvPr id="0" name=""/>
        <dsp:cNvSpPr/>
      </dsp:nvSpPr>
      <dsp:spPr>
        <a:xfrm>
          <a:off x="2165330" y="2237294"/>
          <a:ext cx="1474978" cy="56576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Heuristic Evaluation</a:t>
          </a:r>
        </a:p>
      </dsp:txBody>
      <dsp:txXfrm>
        <a:off x="2192953" y="2264917"/>
        <a:ext cx="1419732" cy="510516"/>
      </dsp:txXfrm>
    </dsp:sp>
    <dsp:sp modelId="{A7E1C6E2-C298-C748-BAFD-EFF9AEF9D73D}">
      <dsp:nvSpPr>
        <dsp:cNvPr id="0" name=""/>
        <dsp:cNvSpPr/>
      </dsp:nvSpPr>
      <dsp:spPr>
        <a:xfrm>
          <a:off x="3713970" y="2307870"/>
          <a:ext cx="1802796" cy="457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Inspect user interface</a:t>
          </a:r>
        </a:p>
      </dsp:txBody>
      <dsp:txXfrm>
        <a:off x="3713970" y="2307870"/>
        <a:ext cx="1802796" cy="457274"/>
      </dsp:txXfrm>
    </dsp:sp>
    <dsp:sp modelId="{B9B81A0F-500F-714B-970E-8E40D0410C3C}">
      <dsp:nvSpPr>
        <dsp:cNvPr id="0" name=""/>
        <dsp:cNvSpPr/>
      </dsp:nvSpPr>
      <dsp:spPr>
        <a:xfrm rot="5400000">
          <a:off x="3682595" y="3522922"/>
          <a:ext cx="480137" cy="35454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E70004-122C-DF48-9C5D-6FB38FD6E7A1}">
      <dsp:nvSpPr>
        <dsp:cNvPr id="0" name=""/>
        <dsp:cNvSpPr/>
      </dsp:nvSpPr>
      <dsp:spPr>
        <a:xfrm>
          <a:off x="3224539" y="2872832"/>
          <a:ext cx="1474978" cy="56576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Walkthrough</a:t>
          </a:r>
        </a:p>
      </dsp:txBody>
      <dsp:txXfrm>
        <a:off x="3252162" y="2900455"/>
        <a:ext cx="1419732" cy="510516"/>
      </dsp:txXfrm>
    </dsp:sp>
    <dsp:sp modelId="{6F26279E-4E84-5E48-8875-0543D43D5116}">
      <dsp:nvSpPr>
        <dsp:cNvPr id="0" name=""/>
        <dsp:cNvSpPr/>
      </dsp:nvSpPr>
      <dsp:spPr>
        <a:xfrm>
          <a:off x="4716735" y="2915989"/>
          <a:ext cx="2464953" cy="457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Observe scenario use (think aloud)</a:t>
          </a:r>
        </a:p>
      </dsp:txBody>
      <dsp:txXfrm>
        <a:off x="4716735" y="2915989"/>
        <a:ext cx="2464953" cy="457274"/>
      </dsp:txXfrm>
    </dsp:sp>
    <dsp:sp modelId="{7E5677A1-A7DB-4C4E-8DBC-A630E79882F7}">
      <dsp:nvSpPr>
        <dsp:cNvPr id="0" name=""/>
        <dsp:cNvSpPr/>
      </dsp:nvSpPr>
      <dsp:spPr>
        <a:xfrm rot="5400000">
          <a:off x="4831324" y="4136647"/>
          <a:ext cx="480137" cy="35454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6AE92A-DF46-3A42-A121-681985817260}">
      <dsp:nvSpPr>
        <dsp:cNvPr id="0" name=""/>
        <dsp:cNvSpPr/>
      </dsp:nvSpPr>
      <dsp:spPr>
        <a:xfrm>
          <a:off x="4254190" y="3519170"/>
          <a:ext cx="1474978" cy="56576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Formative Evaluation</a:t>
          </a:r>
        </a:p>
      </dsp:txBody>
      <dsp:txXfrm>
        <a:off x="4281813" y="3546793"/>
        <a:ext cx="1419732" cy="510516"/>
      </dsp:txXfrm>
    </dsp:sp>
    <dsp:sp modelId="{F5BDB923-A2CF-4144-861D-D9433B84EC0E}">
      <dsp:nvSpPr>
        <dsp:cNvPr id="0" name=""/>
        <dsp:cNvSpPr/>
      </dsp:nvSpPr>
      <dsp:spPr>
        <a:xfrm>
          <a:off x="5748596" y="3573257"/>
          <a:ext cx="1997782" cy="457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Observe scenario use (passive)</a:t>
          </a:r>
        </a:p>
      </dsp:txBody>
      <dsp:txXfrm>
        <a:off x="5748596" y="3573257"/>
        <a:ext cx="1997782" cy="457274"/>
      </dsp:txXfrm>
    </dsp:sp>
    <dsp:sp modelId="{C01F15D4-835A-FE49-A6B6-83BBA8F411BA}">
      <dsp:nvSpPr>
        <dsp:cNvPr id="0" name=""/>
        <dsp:cNvSpPr/>
      </dsp:nvSpPr>
      <dsp:spPr>
        <a:xfrm>
          <a:off x="5264935" y="4154917"/>
          <a:ext cx="1474978" cy="56576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Integrate Results</a:t>
          </a:r>
        </a:p>
      </dsp:txBody>
      <dsp:txXfrm>
        <a:off x="5292558" y="4182540"/>
        <a:ext cx="1419732" cy="510516"/>
      </dsp:txXfrm>
    </dsp:sp>
    <dsp:sp modelId="{D050FA71-668B-1F49-837B-BE758F0C12F3}">
      <dsp:nvSpPr>
        <dsp:cNvPr id="0" name=""/>
        <dsp:cNvSpPr/>
      </dsp:nvSpPr>
      <dsp:spPr>
        <a:xfrm>
          <a:off x="6692892" y="4197870"/>
          <a:ext cx="1298919" cy="457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Rank findings</a:t>
          </a:r>
        </a:p>
        <a:p>
          <a:pPr marL="114300" lvl="1" indent="-114300" algn="l" defTabSz="533400">
            <a:lnSpc>
              <a:spcPct val="90000"/>
            </a:lnSpc>
            <a:spcBef>
              <a:spcPct val="0"/>
            </a:spcBef>
            <a:spcAft>
              <a:spcPct val="15000"/>
            </a:spcAft>
            <a:buChar char="•"/>
          </a:pPr>
          <a:r>
            <a:rPr lang="en-US" sz="1200" kern="1200" dirty="0"/>
            <a:t>Report findings</a:t>
          </a:r>
        </a:p>
      </dsp:txBody>
      <dsp:txXfrm>
        <a:off x="6692892" y="4197870"/>
        <a:ext cx="1298919" cy="4572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72A008-337C-184E-ADA5-9404F50325ED}">
      <dsp:nvSpPr>
        <dsp:cNvPr id="0" name=""/>
        <dsp:cNvSpPr/>
      </dsp:nvSpPr>
      <dsp:spPr>
        <a:xfrm>
          <a:off x="4084" y="381659"/>
          <a:ext cx="2377389" cy="95095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Effective</a:t>
          </a:r>
        </a:p>
      </dsp:txBody>
      <dsp:txXfrm>
        <a:off x="479562" y="381659"/>
        <a:ext cx="1426434" cy="950955"/>
      </dsp:txXfrm>
    </dsp:sp>
    <dsp:sp modelId="{C56823F7-07A2-024F-A333-2452D5E5F91E}">
      <dsp:nvSpPr>
        <dsp:cNvPr id="0" name=""/>
        <dsp:cNvSpPr/>
      </dsp:nvSpPr>
      <dsp:spPr>
        <a:xfrm>
          <a:off x="2143735" y="381659"/>
          <a:ext cx="2377389" cy="95095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Safe</a:t>
          </a:r>
        </a:p>
      </dsp:txBody>
      <dsp:txXfrm>
        <a:off x="2619213" y="381659"/>
        <a:ext cx="1426434" cy="950955"/>
      </dsp:txXfrm>
    </dsp:sp>
    <dsp:sp modelId="{A5B34E3F-3C95-7B40-9ACA-EF0E1C413395}">
      <dsp:nvSpPr>
        <dsp:cNvPr id="0" name=""/>
        <dsp:cNvSpPr/>
      </dsp:nvSpPr>
      <dsp:spPr>
        <a:xfrm>
          <a:off x="4283386" y="381659"/>
          <a:ext cx="2377389" cy="95095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Efficient</a:t>
          </a:r>
        </a:p>
      </dsp:txBody>
      <dsp:txXfrm>
        <a:off x="4758864" y="381659"/>
        <a:ext cx="1426434" cy="950955"/>
      </dsp:txXfrm>
    </dsp:sp>
    <dsp:sp modelId="{EECEC95A-6BAB-5F4F-8DD2-643195E91590}">
      <dsp:nvSpPr>
        <dsp:cNvPr id="0" name=""/>
        <dsp:cNvSpPr/>
      </dsp:nvSpPr>
      <dsp:spPr>
        <a:xfrm>
          <a:off x="6423036" y="381659"/>
          <a:ext cx="2377389" cy="95095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Satisfactory</a:t>
          </a:r>
        </a:p>
      </dsp:txBody>
      <dsp:txXfrm>
        <a:off x="6898514" y="381659"/>
        <a:ext cx="1426434" cy="9509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8475" cy="465138"/>
          </a:xfrm>
          <a:prstGeom prst="rect">
            <a:avLst/>
          </a:prstGeom>
        </p:spPr>
        <p:txBody>
          <a:bodyPr vert="horz" lIns="93166" tIns="46583" rIns="93166" bIns="46583" rtlCol="0"/>
          <a:lstStyle>
            <a:lvl1pPr algn="l">
              <a:defRPr sz="1200">
                <a:latin typeface="Arial" pitchFamily="34" charset="0"/>
                <a:ea typeface="ＭＳ Ｐゴシック" pitchFamily="1" charset="-128"/>
                <a:cs typeface="+mn-cs"/>
              </a:defRPr>
            </a:lvl1pPr>
          </a:lstStyle>
          <a:p>
            <a:pPr>
              <a:defRPr/>
            </a:pPr>
            <a:endParaRPr lang="en-US"/>
          </a:p>
        </p:txBody>
      </p:sp>
      <p:sp>
        <p:nvSpPr>
          <p:cNvPr id="3" name="Date Placeholder 2"/>
          <p:cNvSpPr>
            <a:spLocks noGrp="1"/>
          </p:cNvSpPr>
          <p:nvPr>
            <p:ph type="dt" sz="quarter" idx="1"/>
          </p:nvPr>
        </p:nvSpPr>
        <p:spPr>
          <a:xfrm>
            <a:off x="3970339" y="1"/>
            <a:ext cx="3038475" cy="465138"/>
          </a:xfrm>
          <a:prstGeom prst="rect">
            <a:avLst/>
          </a:prstGeom>
        </p:spPr>
        <p:txBody>
          <a:bodyPr vert="horz" wrap="square" lIns="93166" tIns="46583" rIns="93166" bIns="46583" numCol="1" anchor="t" anchorCtr="0" compatLnSpc="1">
            <a:prstTxWarp prst="textNoShape">
              <a:avLst/>
            </a:prstTxWarp>
          </a:bodyPr>
          <a:lstStyle>
            <a:lvl1pPr algn="r">
              <a:defRPr sz="1200"/>
            </a:lvl1pPr>
          </a:lstStyle>
          <a:p>
            <a:pPr>
              <a:defRPr/>
            </a:pPr>
            <a:fld id="{4C6A2B9E-B600-5540-B3B7-5DB61B9243AA}" type="datetimeFigureOut">
              <a:rPr lang="en-US"/>
              <a:pPr>
                <a:defRPr/>
              </a:pPr>
              <a:t>6/3/2020</a:t>
            </a:fld>
            <a:endParaRPr lang="en-US"/>
          </a:p>
        </p:txBody>
      </p:sp>
      <p:sp>
        <p:nvSpPr>
          <p:cNvPr id="4" name="Footer Placeholder 3"/>
          <p:cNvSpPr>
            <a:spLocks noGrp="1"/>
          </p:cNvSpPr>
          <p:nvPr>
            <p:ph type="ftr" sz="quarter" idx="2"/>
          </p:nvPr>
        </p:nvSpPr>
        <p:spPr>
          <a:xfrm>
            <a:off x="1" y="8829675"/>
            <a:ext cx="3038475" cy="465138"/>
          </a:xfrm>
          <a:prstGeom prst="rect">
            <a:avLst/>
          </a:prstGeom>
        </p:spPr>
        <p:txBody>
          <a:bodyPr vert="horz" lIns="93166" tIns="46583" rIns="93166" bIns="46583" rtlCol="0" anchor="b"/>
          <a:lstStyle>
            <a:lvl1pPr algn="l">
              <a:defRPr sz="1200">
                <a:latin typeface="Arial" pitchFamily="34" charset="0"/>
                <a:ea typeface="ＭＳ Ｐゴシック" pitchFamily="1" charset="-128"/>
                <a:cs typeface="+mn-cs"/>
              </a:defRPr>
            </a:lvl1pPr>
          </a:lstStyle>
          <a:p>
            <a:pPr>
              <a:defRPr/>
            </a:pPr>
            <a:endParaRPr lang="en-US"/>
          </a:p>
        </p:txBody>
      </p:sp>
      <p:sp>
        <p:nvSpPr>
          <p:cNvPr id="5" name="Slide Number Placeholder 4"/>
          <p:cNvSpPr>
            <a:spLocks noGrp="1"/>
          </p:cNvSpPr>
          <p:nvPr>
            <p:ph type="sldNum" sz="quarter" idx="3"/>
          </p:nvPr>
        </p:nvSpPr>
        <p:spPr>
          <a:xfrm>
            <a:off x="3970339" y="8829675"/>
            <a:ext cx="3038475" cy="465138"/>
          </a:xfrm>
          <a:prstGeom prst="rect">
            <a:avLst/>
          </a:prstGeom>
        </p:spPr>
        <p:txBody>
          <a:bodyPr vert="horz" wrap="square" lIns="93166" tIns="46583" rIns="93166" bIns="46583" numCol="1" anchor="b" anchorCtr="0" compatLnSpc="1">
            <a:prstTxWarp prst="textNoShape">
              <a:avLst/>
            </a:prstTxWarp>
          </a:bodyPr>
          <a:lstStyle>
            <a:lvl1pPr algn="r">
              <a:defRPr sz="1200"/>
            </a:lvl1pPr>
          </a:lstStyle>
          <a:p>
            <a:pPr>
              <a:defRPr/>
            </a:pPr>
            <a:fld id="{9351B524-9D2C-9449-9B51-6D0F420BD239}" type="slidenum">
              <a:rPr lang="en-US"/>
              <a:pPr>
                <a:defRPr/>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1"/>
            <a:ext cx="3038475" cy="465138"/>
          </a:xfrm>
          <a:prstGeom prst="rect">
            <a:avLst/>
          </a:prstGeom>
          <a:noFill/>
          <a:ln>
            <a:noFill/>
          </a:ln>
        </p:spPr>
        <p:txBody>
          <a:bodyPr vert="horz" wrap="square" lIns="93166" tIns="46583" rIns="93166" bIns="46583" numCol="1" anchor="t"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5123" name="Rectangle 3"/>
          <p:cNvSpPr>
            <a:spLocks noGrp="1" noChangeArrowheads="1"/>
          </p:cNvSpPr>
          <p:nvPr>
            <p:ph type="dt" idx="1"/>
          </p:nvPr>
        </p:nvSpPr>
        <p:spPr bwMode="auto">
          <a:xfrm>
            <a:off x="3971926" y="1"/>
            <a:ext cx="3038475" cy="465138"/>
          </a:xfrm>
          <a:prstGeom prst="rect">
            <a:avLst/>
          </a:prstGeom>
          <a:noFill/>
          <a:ln>
            <a:noFill/>
          </a:ln>
        </p:spPr>
        <p:txBody>
          <a:bodyPr vert="horz" wrap="square" lIns="93166" tIns="46583" rIns="93166" bIns="46583" numCol="1" anchor="t" anchorCtr="0" compatLnSpc="1">
            <a:prstTxWarp prst="textNoShape">
              <a:avLst/>
            </a:prstTxWarp>
          </a:bodyPr>
          <a:lstStyle>
            <a:lvl1pPr algn="r">
              <a:defRPr sz="1200">
                <a:latin typeface="Arial" charset="0"/>
                <a:ea typeface="ＭＳ Ｐゴシック" charset="0"/>
                <a:cs typeface="ＭＳ Ｐゴシック" charset="0"/>
              </a:defRPr>
            </a:lvl1pPr>
          </a:lstStyle>
          <a:p>
            <a:pPr>
              <a:defRPr/>
            </a:pPr>
            <a:endParaRPr lang="en-US"/>
          </a:p>
        </p:txBody>
      </p:sp>
      <p:sp>
        <p:nvSpPr>
          <p:cNvPr id="614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5125" name="Rectangle 5"/>
          <p:cNvSpPr>
            <a:spLocks noGrp="1" noChangeArrowheads="1"/>
          </p:cNvSpPr>
          <p:nvPr>
            <p:ph type="body" sz="quarter" idx="3"/>
          </p:nvPr>
        </p:nvSpPr>
        <p:spPr bwMode="auto">
          <a:xfrm>
            <a:off x="935039" y="4416425"/>
            <a:ext cx="5140325" cy="4183063"/>
          </a:xfrm>
          <a:prstGeom prst="rect">
            <a:avLst/>
          </a:prstGeom>
          <a:noFill/>
          <a:ln>
            <a:noFill/>
          </a:ln>
        </p:spPr>
        <p:txBody>
          <a:bodyPr vert="horz" wrap="square" lIns="93166" tIns="46583" rIns="93166" bIns="4658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1" y="8831264"/>
            <a:ext cx="3038475" cy="465137"/>
          </a:xfrm>
          <a:prstGeom prst="rect">
            <a:avLst/>
          </a:prstGeom>
          <a:noFill/>
          <a:ln>
            <a:noFill/>
          </a:ln>
        </p:spPr>
        <p:txBody>
          <a:bodyPr vert="horz" wrap="square" lIns="93166" tIns="46583" rIns="93166" bIns="46583" numCol="1" anchor="b"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5127" name="Rectangle 7"/>
          <p:cNvSpPr>
            <a:spLocks noGrp="1" noChangeArrowheads="1"/>
          </p:cNvSpPr>
          <p:nvPr>
            <p:ph type="sldNum" sz="quarter" idx="5"/>
          </p:nvPr>
        </p:nvSpPr>
        <p:spPr bwMode="auto">
          <a:xfrm>
            <a:off x="3971926" y="8831264"/>
            <a:ext cx="3038475" cy="465137"/>
          </a:xfrm>
          <a:prstGeom prst="rect">
            <a:avLst/>
          </a:prstGeom>
          <a:noFill/>
          <a:ln>
            <a:noFill/>
          </a:ln>
        </p:spPr>
        <p:txBody>
          <a:bodyPr vert="horz" wrap="square" lIns="93166" tIns="46583" rIns="93166" bIns="46583" numCol="1" anchor="b" anchorCtr="0" compatLnSpc="1">
            <a:prstTxWarp prst="textNoShape">
              <a:avLst/>
            </a:prstTxWarp>
          </a:bodyPr>
          <a:lstStyle>
            <a:lvl1pPr algn="r">
              <a:defRPr sz="1200"/>
            </a:lvl1pPr>
          </a:lstStyle>
          <a:p>
            <a:pPr>
              <a:defRPr/>
            </a:pPr>
            <a:fld id="{99A46095-D8CD-B943-9263-524BD5E90D6E}"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1</a:t>
            </a:fld>
            <a:endParaRPr lang="en-US"/>
          </a:p>
        </p:txBody>
      </p:sp>
    </p:spTree>
    <p:extLst>
      <p:ext uri="{BB962C8B-B14F-4D97-AF65-F5344CB8AC3E}">
        <p14:creationId xmlns:p14="http://schemas.microsoft.com/office/powerpoint/2010/main" val="364348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the patient meets criteria for referral for Tobacco Cessation, and the clinician has a couple of options to add tobacco dependence treatment to care plan or open order set. Then they must accept or cancel out of the alert.</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10</a:t>
            </a:fld>
            <a:endParaRPr lang="en-US"/>
          </a:p>
        </p:txBody>
      </p:sp>
    </p:spTree>
    <p:extLst>
      <p:ext uri="{BB962C8B-B14F-4D97-AF65-F5344CB8AC3E}">
        <p14:creationId xmlns:p14="http://schemas.microsoft.com/office/powerpoint/2010/main" val="3700806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alert is saying that the patient carries a genetic variant that influences the medication being given. The clinician has the option to cancel the order, override the alert, or modify the order. There is also a button at the bottom to open up guidelines related to this alert.</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11</a:t>
            </a:fld>
            <a:endParaRPr lang="en-US"/>
          </a:p>
        </p:txBody>
      </p:sp>
    </p:spTree>
    <p:extLst>
      <p:ext uri="{BB962C8B-B14F-4D97-AF65-F5344CB8AC3E}">
        <p14:creationId xmlns:p14="http://schemas.microsoft.com/office/powerpoint/2010/main" val="213024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Stand-alone CDS interventions are not tethered to the main CIS. </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12</a:t>
            </a:fld>
            <a:endParaRPr lang="en-US"/>
          </a:p>
        </p:txBody>
      </p:sp>
    </p:spTree>
    <p:extLst>
      <p:ext uri="{BB962C8B-B14F-4D97-AF65-F5344CB8AC3E}">
        <p14:creationId xmlns:p14="http://schemas.microsoft.com/office/powerpoint/2010/main" val="1220103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Two examples of stand-alone CDS interventions.</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13</a:t>
            </a:fld>
            <a:endParaRPr lang="en-US"/>
          </a:p>
        </p:txBody>
      </p:sp>
    </p:spTree>
    <p:extLst>
      <p:ext uri="{BB962C8B-B14F-4D97-AF65-F5344CB8AC3E}">
        <p14:creationId xmlns:p14="http://schemas.microsoft.com/office/powerpoint/2010/main" val="1330456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an image of a stand-alone CDS intervention that is a type of healthcare app accessed via a smart phone.  The application is called "Health Guard," and it can capture systolic and diastolic blood pressure, pulse, and an ECG reading. </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14</a:t>
            </a:fld>
            <a:endParaRPr lang="en-US"/>
          </a:p>
        </p:txBody>
      </p:sp>
    </p:spTree>
    <p:extLst>
      <p:ext uri="{BB962C8B-B14F-4D97-AF65-F5344CB8AC3E}">
        <p14:creationId xmlns:p14="http://schemas.microsoft.com/office/powerpoint/2010/main" val="2641591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Integrated systems can use all of the information that is available in the CIS.</a:t>
            </a:r>
          </a:p>
          <a:p>
            <a:r>
              <a:rPr lang="en-US"/>
              <a:t>Stand-alone systems can be modified without interfering with anything related to the CIS. </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15</a:t>
            </a:fld>
            <a:endParaRPr lang="en-US"/>
          </a:p>
        </p:txBody>
      </p:sp>
    </p:spTree>
    <p:extLst>
      <p:ext uri="{BB962C8B-B14F-4D97-AF65-F5344CB8AC3E}">
        <p14:creationId xmlns:p14="http://schemas.microsoft.com/office/powerpoint/2010/main" val="2277204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clinician doesn’t have to do anything to receive the information from the CDS intervention. The information will automatically be given to the clinician by the system.</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16</a:t>
            </a:fld>
            <a:endParaRPr lang="en-US"/>
          </a:p>
        </p:txBody>
      </p:sp>
    </p:spTree>
    <p:extLst>
      <p:ext uri="{BB962C8B-B14F-4D97-AF65-F5344CB8AC3E}">
        <p14:creationId xmlns:p14="http://schemas.microsoft.com/office/powerpoint/2010/main" val="3942767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alert pops-up during manual order entry when there is an issue.</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17</a:t>
            </a:fld>
            <a:endParaRPr lang="en-US"/>
          </a:p>
        </p:txBody>
      </p:sp>
    </p:spTree>
    <p:extLst>
      <p:ext uri="{BB962C8B-B14F-4D97-AF65-F5344CB8AC3E}">
        <p14:creationId xmlns:p14="http://schemas.microsoft.com/office/powerpoint/2010/main" val="279013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clinician reaches a decision point and needs more information, so they seek out this information from a CDS intervention.</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18</a:t>
            </a:fld>
            <a:endParaRPr lang="en-US"/>
          </a:p>
        </p:txBody>
      </p:sp>
    </p:spTree>
    <p:extLst>
      <p:ext uri="{BB962C8B-B14F-4D97-AF65-F5344CB8AC3E}">
        <p14:creationId xmlns:p14="http://schemas.microsoft.com/office/powerpoint/2010/main" val="3820264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example, the clinician is looking up guidelines for</a:t>
            </a:r>
            <a:r>
              <a:rPr lang="en-US" baseline="0"/>
              <a:t> a specific medication. Since she is “requesting” additional information, this is considered a “pull” configuration for the CDS. </a:t>
            </a:r>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19</a:t>
            </a:fld>
            <a:endParaRPr lang="en-US"/>
          </a:p>
        </p:txBody>
      </p:sp>
    </p:spTree>
    <p:extLst>
      <p:ext uri="{BB962C8B-B14F-4D97-AF65-F5344CB8AC3E}">
        <p14:creationId xmlns:p14="http://schemas.microsoft.com/office/powerpoint/2010/main" val="138301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9A46095-D8CD-B943-9263-524BD5E90D6E}" type="slidenum">
              <a:rPr lang="en-US" smtClean="0"/>
              <a:pPr>
                <a:defRPr/>
              </a:pPr>
              <a:t>2</a:t>
            </a:fld>
            <a:endParaRPr lang="en-US"/>
          </a:p>
        </p:txBody>
      </p:sp>
    </p:spTree>
    <p:extLst>
      <p:ext uri="{BB962C8B-B14F-4D97-AF65-F5344CB8AC3E}">
        <p14:creationId xmlns:p14="http://schemas.microsoft.com/office/powerpoint/2010/main" val="930864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the clinician clicks on a medication and receives all of this information about the medication.</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20</a:t>
            </a:fld>
            <a:endParaRPr lang="en-US"/>
          </a:p>
        </p:txBody>
      </p:sp>
    </p:spTree>
    <p:extLst>
      <p:ext uri="{BB962C8B-B14F-4D97-AF65-F5344CB8AC3E}">
        <p14:creationId xmlns:p14="http://schemas.microsoft.com/office/powerpoint/2010/main" val="1334303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clinician doesn’t have to remember to look up information since the information is automatically pushed out to them. Alert fatigue is a major concern, which will be discussed in detail later in the training.</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21</a:t>
            </a:fld>
            <a:endParaRPr lang="en-US"/>
          </a:p>
        </p:txBody>
      </p:sp>
    </p:spTree>
    <p:extLst>
      <p:ext uri="{BB962C8B-B14F-4D97-AF65-F5344CB8AC3E}">
        <p14:creationId xmlns:p14="http://schemas.microsoft.com/office/powerpoint/2010/main" val="370897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could be a larger learning curve with this type of system.</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22</a:t>
            </a:fld>
            <a:endParaRPr lang="en-US"/>
          </a:p>
        </p:txBody>
      </p:sp>
    </p:spTree>
    <p:extLst>
      <p:ext uri="{BB962C8B-B14F-4D97-AF65-F5344CB8AC3E}">
        <p14:creationId xmlns:p14="http://schemas.microsoft.com/office/powerpoint/2010/main" val="759113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23</a:t>
            </a:fld>
            <a:endParaRPr lang="en-US"/>
          </a:p>
        </p:txBody>
      </p:sp>
    </p:spTree>
    <p:extLst>
      <p:ext uri="{BB962C8B-B14F-4D97-AF65-F5344CB8AC3E}">
        <p14:creationId xmlns:p14="http://schemas.microsoft.com/office/powerpoint/2010/main" val="727936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24</a:t>
            </a:fld>
            <a:endParaRPr lang="en-US"/>
          </a:p>
        </p:txBody>
      </p:sp>
    </p:spTree>
    <p:extLst>
      <p:ext uri="{BB962C8B-B14F-4D97-AF65-F5344CB8AC3E}">
        <p14:creationId xmlns:p14="http://schemas.microsoft.com/office/powerpoint/2010/main" val="1047655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CPRS “View Alert Screen” dose not happen in real time. It is available to you the next time you log into CPRS and engage with the system.</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25</a:t>
            </a:fld>
            <a:endParaRPr lang="en-US"/>
          </a:p>
        </p:txBody>
      </p:sp>
    </p:spTree>
    <p:extLst>
      <p:ext uri="{BB962C8B-B14F-4D97-AF65-F5344CB8AC3E}">
        <p14:creationId xmlns:p14="http://schemas.microsoft.com/office/powerpoint/2010/main" val="2302204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CPRS “View Alert Screen” is being pushed at you, but it’s not happening in real time. You can view that alert the next time you log into that system.</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26</a:t>
            </a:fld>
            <a:endParaRPr lang="en-US"/>
          </a:p>
        </p:txBody>
      </p:sp>
    </p:spTree>
    <p:extLst>
      <p:ext uri="{BB962C8B-B14F-4D97-AF65-F5344CB8AC3E}">
        <p14:creationId xmlns:p14="http://schemas.microsoft.com/office/powerpoint/2010/main" val="3797466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27</a:t>
            </a:fld>
            <a:endParaRPr lang="en-US"/>
          </a:p>
        </p:txBody>
      </p:sp>
    </p:spTree>
    <p:extLst>
      <p:ext uri="{BB962C8B-B14F-4D97-AF65-F5344CB8AC3E}">
        <p14:creationId xmlns:p14="http://schemas.microsoft.com/office/powerpoint/2010/main" val="1307222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28</a:t>
            </a:fld>
            <a:endParaRPr lang="en-US"/>
          </a:p>
        </p:txBody>
      </p:sp>
    </p:spTree>
    <p:extLst>
      <p:ext uri="{BB962C8B-B14F-4D97-AF65-F5344CB8AC3E}">
        <p14:creationId xmlns:p14="http://schemas.microsoft.com/office/powerpoint/2010/main" val="3254016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29</a:t>
            </a:fld>
            <a:endParaRPr lang="en-US"/>
          </a:p>
        </p:txBody>
      </p:sp>
    </p:spTree>
    <p:extLst>
      <p:ext uri="{BB962C8B-B14F-4D97-AF65-F5344CB8AC3E}">
        <p14:creationId xmlns:p14="http://schemas.microsoft.com/office/powerpoint/2010/main" val="3635355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a:t>
            </a:fld>
            <a:endParaRPr lang="en-US"/>
          </a:p>
        </p:txBody>
      </p:sp>
    </p:spTree>
    <p:extLst>
      <p:ext uri="{BB962C8B-B14F-4D97-AF65-F5344CB8AC3E}">
        <p14:creationId xmlns:p14="http://schemas.microsoft.com/office/powerpoint/2010/main" val="3401165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30</a:t>
            </a:fld>
            <a:endParaRPr lang="en-US"/>
          </a:p>
        </p:txBody>
      </p:sp>
    </p:spTree>
    <p:extLst>
      <p:ext uri="{BB962C8B-B14F-4D97-AF65-F5344CB8AC3E}">
        <p14:creationId xmlns:p14="http://schemas.microsoft.com/office/powerpoint/2010/main" val="3078783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31</a:t>
            </a:fld>
            <a:endParaRPr lang="en-US"/>
          </a:p>
        </p:txBody>
      </p:sp>
    </p:spTree>
    <p:extLst>
      <p:ext uri="{BB962C8B-B14F-4D97-AF65-F5344CB8AC3E}">
        <p14:creationId xmlns:p14="http://schemas.microsoft.com/office/powerpoint/2010/main" val="2804735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CDS interventions have several purposes</a:t>
            </a:r>
            <a:r>
              <a:rPr lang="en-US" baseline="0"/>
              <a:t>.  This is a truncated list of some of the benefits of CDS interventions. </a:t>
            </a:r>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32</a:t>
            </a:fld>
            <a:endParaRPr lang="en-US"/>
          </a:p>
        </p:txBody>
      </p:sp>
    </p:spTree>
    <p:extLst>
      <p:ext uri="{BB962C8B-B14F-4D97-AF65-F5344CB8AC3E}">
        <p14:creationId xmlns:p14="http://schemas.microsoft.com/office/powerpoint/2010/main" val="2907942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Osheroff’s Five Rights Framework includes five required elements:</a:t>
            </a:r>
            <a:r>
              <a:rPr lang="en-US" baseline="0"/>
              <a:t> </a:t>
            </a:r>
            <a:r>
              <a:rPr lang="en-US"/>
              <a:t>The </a:t>
            </a:r>
            <a:r>
              <a:rPr lang="en-US" b="1"/>
              <a:t>right information </a:t>
            </a:r>
            <a:r>
              <a:rPr lang="en-US"/>
              <a:t>(what) is delivered to the </a:t>
            </a:r>
            <a:r>
              <a:rPr lang="en-US" b="1"/>
              <a:t>right person </a:t>
            </a:r>
            <a:r>
              <a:rPr lang="en-US"/>
              <a:t>(who) at the </a:t>
            </a:r>
            <a:r>
              <a:rPr lang="en-US" b="1"/>
              <a:t>right time </a:t>
            </a:r>
            <a:r>
              <a:rPr lang="en-US"/>
              <a:t>(when) through the </a:t>
            </a:r>
            <a:r>
              <a:rPr lang="en-US" b="1"/>
              <a:t>right channels </a:t>
            </a:r>
            <a:r>
              <a:rPr lang="en-US"/>
              <a:t>(where), and in the </a:t>
            </a:r>
            <a:r>
              <a:rPr lang="en-US" b="1"/>
              <a:t>right formats </a:t>
            </a:r>
            <a:r>
              <a:rPr lang="en-US"/>
              <a:t>(how).</a:t>
            </a:r>
          </a:p>
          <a:p>
            <a:endParaRPr lang="en-US"/>
          </a:p>
          <a:p>
            <a:r>
              <a:rPr lang="en-US"/>
              <a:t>Consideration to all of these can assist in CDS intervention success in completing defined goals (Osheroff, et al., 2012, p. 15).</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33</a:t>
            </a:fld>
            <a:endParaRPr lang="en-US"/>
          </a:p>
        </p:txBody>
      </p:sp>
    </p:spTree>
    <p:extLst>
      <p:ext uri="{BB962C8B-B14F-4D97-AF65-F5344CB8AC3E}">
        <p14:creationId xmlns:p14="http://schemas.microsoft.com/office/powerpoint/2010/main" val="1409090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CDS evaluation model</a:t>
            </a:r>
            <a:r>
              <a:rPr lang="en-US" baseline="0"/>
              <a:t> is an iterative framework with ongoing process improvement and refinement throughout.  This course focuses on the highlighted blue step of the process: “Evaluate Impact.” </a:t>
            </a:r>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34</a:t>
            </a:fld>
            <a:endParaRPr lang="en-US"/>
          </a:p>
        </p:txBody>
      </p:sp>
    </p:spTree>
    <p:extLst>
      <p:ext uri="{BB962C8B-B14F-4D97-AF65-F5344CB8AC3E}">
        <p14:creationId xmlns:p14="http://schemas.microsoft.com/office/powerpoint/2010/main" val="2474689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35</a:t>
            </a:fld>
            <a:endParaRPr lang="en-US"/>
          </a:p>
        </p:txBody>
      </p:sp>
    </p:spTree>
    <p:extLst>
      <p:ext uri="{BB962C8B-B14F-4D97-AF65-F5344CB8AC3E}">
        <p14:creationId xmlns:p14="http://schemas.microsoft.com/office/powerpoint/2010/main" val="6765160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36</a:t>
            </a:fld>
            <a:endParaRPr lang="en-US"/>
          </a:p>
        </p:txBody>
      </p:sp>
    </p:spTree>
    <p:extLst>
      <p:ext uri="{BB962C8B-B14F-4D97-AF65-F5344CB8AC3E}">
        <p14:creationId xmlns:p14="http://schemas.microsoft.com/office/powerpoint/2010/main" val="10183780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37</a:t>
            </a:fld>
            <a:endParaRPr lang="en-US"/>
          </a:p>
        </p:txBody>
      </p:sp>
    </p:spTree>
    <p:extLst>
      <p:ext uri="{BB962C8B-B14F-4D97-AF65-F5344CB8AC3E}">
        <p14:creationId xmlns:p14="http://schemas.microsoft.com/office/powerpoint/2010/main" val="34136915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a:t>The range of outcomes from the implementation and use (or lack of use) of CDS interventions</a:t>
            </a:r>
          </a:p>
          <a:p>
            <a:pPr marL="171450" indent="-171450">
              <a:buFont typeface="Arial" charset="0"/>
              <a:buChar char="•"/>
            </a:pPr>
            <a:r>
              <a:rPr lang="en-US"/>
              <a:t>Can be intended (e.g., reduced medication errors) or unintended (e.g., new errors due to the design of the CDS user interface)</a:t>
            </a:r>
          </a:p>
          <a:p>
            <a:pPr marL="171450" lvl="0" indent="-171450">
              <a:buFont typeface="Arial" charset="0"/>
              <a:buChar char="•"/>
            </a:pPr>
            <a:r>
              <a:rPr lang="en-US"/>
              <a:t>Consistent with Institute of Medicine (IOM) categories of effectiveness, safety, efficiency, and satisfaction</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38</a:t>
            </a:fld>
            <a:endParaRPr lang="en-US"/>
          </a:p>
        </p:txBody>
      </p:sp>
    </p:spTree>
    <p:extLst>
      <p:ext uri="{BB962C8B-B14F-4D97-AF65-F5344CB8AC3E}">
        <p14:creationId xmlns:p14="http://schemas.microsoft.com/office/powerpoint/2010/main" val="21573048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9A46095-D8CD-B943-9263-524BD5E90D6E}" type="slidenum">
              <a:rPr lang="en-US" smtClean="0"/>
              <a:pPr>
                <a:defRPr/>
              </a:pPr>
              <a:t>39</a:t>
            </a:fld>
            <a:endParaRPr lang="en-US"/>
          </a:p>
        </p:txBody>
      </p:sp>
    </p:spTree>
    <p:extLst>
      <p:ext uri="{BB962C8B-B14F-4D97-AF65-F5344CB8AC3E}">
        <p14:creationId xmlns:p14="http://schemas.microsoft.com/office/powerpoint/2010/main" val="2495684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just a small number of tools that we use to enhance our decision making abilities.</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4</a:t>
            </a:fld>
            <a:endParaRPr lang="en-US"/>
          </a:p>
        </p:txBody>
      </p:sp>
    </p:spTree>
    <p:extLst>
      <p:ext uri="{BB962C8B-B14F-4D97-AF65-F5344CB8AC3E}">
        <p14:creationId xmlns:p14="http://schemas.microsoft.com/office/powerpoint/2010/main" val="442579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40</a:t>
            </a:fld>
            <a:endParaRPr lang="en-US"/>
          </a:p>
        </p:txBody>
      </p:sp>
    </p:spTree>
    <p:extLst>
      <p:ext uri="{BB962C8B-B14F-4D97-AF65-F5344CB8AC3E}">
        <p14:creationId xmlns:p14="http://schemas.microsoft.com/office/powerpoint/2010/main" val="190805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41</a:t>
            </a:fld>
            <a:endParaRPr lang="en-US"/>
          </a:p>
        </p:txBody>
      </p:sp>
    </p:spTree>
    <p:extLst>
      <p:ext uri="{BB962C8B-B14F-4D97-AF65-F5344CB8AC3E}">
        <p14:creationId xmlns:p14="http://schemas.microsoft.com/office/powerpoint/2010/main" val="16595808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five rights framework is useful to examine CDS interventions after the interventions are fielded. As evaluators concentrate on this phase of the CDS life cycle, keep in mind </a:t>
            </a:r>
            <a:r>
              <a:rPr lang="en-US" sz="1200" kern="1200" dirty="0">
                <a:solidFill>
                  <a:schemeClr val="tx1"/>
                </a:solidFill>
                <a:effectLst/>
                <a:latin typeface="Arial" charset="0"/>
                <a:ea typeface="ＭＳ Ｐゴシック" charset="0"/>
                <a:cs typeface="ＭＳ Ｐゴシック" charset="0"/>
              </a:rPr>
              <a:t>the five rights do not directly address critical aspects of CDS,</a:t>
            </a:r>
            <a:r>
              <a:rPr lang="en-US" sz="1200" kern="1200" baseline="0" dirty="0">
                <a:solidFill>
                  <a:schemeClr val="tx1"/>
                </a:solidFill>
                <a:effectLst/>
                <a:latin typeface="Arial" charset="0"/>
                <a:ea typeface="ＭＳ Ｐゴシック" charset="0"/>
                <a:cs typeface="ＭＳ Ｐゴシック" charset="0"/>
              </a:rPr>
              <a:t> like t</a:t>
            </a:r>
            <a:r>
              <a:rPr lang="en-US" sz="1200" kern="1200" dirty="0">
                <a:solidFill>
                  <a:schemeClr val="tx1"/>
                </a:solidFill>
                <a:effectLst/>
                <a:latin typeface="Arial" charset="0"/>
                <a:ea typeface="ＭＳ Ｐゴシック" charset="0"/>
                <a:cs typeface="ＭＳ Ｐゴシック" charset="0"/>
              </a:rPr>
              <a:t>he user interface.</a:t>
            </a:r>
            <a:r>
              <a:rPr lang="en-US" sz="1200" kern="1200" baseline="0" dirty="0">
                <a:solidFill>
                  <a:schemeClr val="tx1"/>
                </a:solidFill>
                <a:effectLst/>
                <a:latin typeface="Arial" charset="0"/>
                <a:ea typeface="ＭＳ Ｐゴシック" charset="0"/>
                <a:cs typeface="ＭＳ Ｐゴシック" charset="0"/>
              </a:rPr>
              <a:t> It </a:t>
            </a:r>
            <a:r>
              <a:rPr lang="en-US" sz="1200" kern="1200" dirty="0">
                <a:solidFill>
                  <a:schemeClr val="tx1"/>
                </a:solidFill>
                <a:effectLst/>
                <a:latin typeface="Arial" charset="0"/>
                <a:ea typeface="ＭＳ Ｐゴシック" charset="0"/>
                <a:cs typeface="ＭＳ Ｐゴシック" charset="0"/>
              </a:rPr>
              <a:t>is implied across the five rights (e.g., in the right information category), but no specific category focuses on the various dimensions of the user interface. Therefore, we added specific usability categories to the model.</a:t>
            </a:r>
            <a:r>
              <a:rPr lang="en-US" sz="1200" kern="1200" baseline="0" dirty="0">
                <a:solidFill>
                  <a:schemeClr val="tx1"/>
                </a:solidFill>
                <a:effectLst/>
                <a:latin typeface="Arial" charset="0"/>
                <a:ea typeface="ＭＳ Ｐゴシック" charset="0"/>
                <a:cs typeface="ＭＳ Ｐゴシック" charset="0"/>
              </a:rPr>
              <a:t> </a:t>
            </a:r>
            <a:r>
              <a:rPr lang="en-US" sz="1200" kern="1200" dirty="0">
                <a:solidFill>
                  <a:schemeClr val="tx1"/>
                </a:solidFill>
                <a:effectLst/>
                <a:latin typeface="Arial" charset="0"/>
                <a:ea typeface="ＭＳ Ｐゴシック" charset="0"/>
                <a:cs typeface="ＭＳ Ｐゴシック" charset="0"/>
              </a:rPr>
              <a:t>Evaluators may want to explicitly examine the user interface as part of their goals, in the “format” categories, for example. Evaluators may then want to employ usability methods and make one of their CDS goals specifically about examining the user interface in depth.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solidFill>
                  <a:srgbClr val="000000"/>
                </a:solidFill>
              </a:rPr>
              <a:pPr>
                <a:defRPr/>
              </a:pPr>
              <a:t>42</a:t>
            </a:fld>
            <a:endParaRPr lang="en-US">
              <a:solidFill>
                <a:srgbClr val="000000"/>
              </a:solidFill>
            </a:endParaRPr>
          </a:p>
        </p:txBody>
      </p:sp>
    </p:spTree>
    <p:extLst>
      <p:ext uri="{BB962C8B-B14F-4D97-AF65-F5344CB8AC3E}">
        <p14:creationId xmlns:p14="http://schemas.microsoft.com/office/powerpoint/2010/main" val="3455147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Arial" charset="0"/>
              <a:buNone/>
              <a:tabLst/>
              <a:defRPr/>
            </a:pPr>
            <a:r>
              <a:rPr lang="en-US" b="1"/>
              <a:t>Columns:</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b="1"/>
              <a:t>Measure: </a:t>
            </a:r>
            <a:r>
              <a:rPr lang="en-US" b="0"/>
              <a:t>The</a:t>
            </a:r>
            <a:r>
              <a:rPr lang="en-US" b="0" baseline="0"/>
              <a:t> Five Rights plus outcomes (Patient, Process or Organizational)</a:t>
            </a:r>
            <a:endParaRPr lang="en-US" b="1"/>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b="1"/>
              <a:t>Effectiveness:</a:t>
            </a:r>
            <a:r>
              <a:rPr lang="en-US" b="1" baseline="0"/>
              <a:t> </a:t>
            </a:r>
            <a:r>
              <a:rPr lang="en-US" baseline="0"/>
              <a:t>CDS intervention is based on scientific knowledge &amp; performs its designed task effectively </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b="1"/>
              <a:t>Safety:</a:t>
            </a:r>
            <a:r>
              <a:rPr lang="en-US" b="1" baseline="0"/>
              <a:t> </a:t>
            </a:r>
            <a:r>
              <a:rPr lang="en-US" baseline="0"/>
              <a:t>CDS intervention avoids harm to patients &amp; performs its designed task safely</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b="1"/>
              <a:t>Efficiency: </a:t>
            </a:r>
            <a:r>
              <a:rPr lang="en-US"/>
              <a:t>CDS intervention avoids waste &amp; performs its designed task efficiently</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b="1"/>
              <a:t>Satisfaction:</a:t>
            </a:r>
            <a:r>
              <a:rPr lang="en-US" b="1" baseline="0"/>
              <a:t> </a:t>
            </a:r>
            <a:r>
              <a:rPr lang="en-US"/>
              <a:t>CDS intervention improves end user satisfaction</a:t>
            </a:r>
            <a:endParaRPr lang="en-US" baseline="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baseline="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baseline="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baseline="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43</a:t>
            </a:fld>
            <a:endParaRPr lang="en-US"/>
          </a:p>
        </p:txBody>
      </p:sp>
    </p:spTree>
    <p:extLst>
      <p:ext uri="{BB962C8B-B14F-4D97-AF65-F5344CB8AC3E}">
        <p14:creationId xmlns:p14="http://schemas.microsoft.com/office/powerpoint/2010/main" val="843914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44</a:t>
            </a:fld>
            <a:endParaRPr lang="en-US"/>
          </a:p>
        </p:txBody>
      </p:sp>
    </p:spTree>
    <p:extLst>
      <p:ext uri="{BB962C8B-B14F-4D97-AF65-F5344CB8AC3E}">
        <p14:creationId xmlns:p14="http://schemas.microsoft.com/office/powerpoint/2010/main" val="37651724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is</a:t>
            </a:r>
            <a:r>
              <a:rPr lang="en-US" baseline="0"/>
              <a:t> this material important? This will serve as the foundation for all the later modules. </a:t>
            </a:r>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45</a:t>
            </a:fld>
            <a:endParaRPr lang="en-US"/>
          </a:p>
        </p:txBody>
      </p:sp>
    </p:spTree>
    <p:extLst>
      <p:ext uri="{BB962C8B-B14F-4D97-AF65-F5344CB8AC3E}">
        <p14:creationId xmlns:p14="http://schemas.microsoft.com/office/powerpoint/2010/main" val="698622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Clinical research and evidence from practice are built into CDS tools, together with consumer-clinician interaction, treatment plans, and progress notes. This is an iterative process to continuously improve these CDS tools.</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5</a:t>
            </a:fld>
            <a:endParaRPr lang="en-US"/>
          </a:p>
        </p:txBody>
      </p:sp>
    </p:spTree>
    <p:extLst>
      <p:ext uri="{BB962C8B-B14F-4D97-AF65-F5344CB8AC3E}">
        <p14:creationId xmlns:p14="http://schemas.microsoft.com/office/powerpoint/2010/main" val="254207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of these interventions can occur independently</a:t>
            </a:r>
            <a:r>
              <a:rPr lang="en-US" baseline="0"/>
              <a:t> </a:t>
            </a:r>
            <a:r>
              <a:rPr lang="en-US"/>
              <a:t>or in combination with each other.</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6</a:t>
            </a:fld>
            <a:endParaRPr lang="en-US"/>
          </a:p>
        </p:txBody>
      </p:sp>
    </p:spTree>
    <p:extLst>
      <p:ext uri="{BB962C8B-B14F-4D97-AF65-F5344CB8AC3E}">
        <p14:creationId xmlns:p14="http://schemas.microsoft.com/office/powerpoint/2010/main" val="2994767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7</a:t>
            </a:fld>
            <a:endParaRPr lang="en-US"/>
          </a:p>
        </p:txBody>
      </p:sp>
    </p:spTree>
    <p:extLst>
      <p:ext uri="{BB962C8B-B14F-4D97-AF65-F5344CB8AC3E}">
        <p14:creationId xmlns:p14="http://schemas.microsoft.com/office/powerpoint/2010/main" val="2227613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an example of a drug allergy alert. There are a few options for the clinician to respond to this alert. Notice that if they override the alert, they have to provide a reason for the override.</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8</a:t>
            </a:fld>
            <a:endParaRPr lang="en-US"/>
          </a:p>
        </p:txBody>
      </p:sp>
    </p:spTree>
    <p:extLst>
      <p:ext uri="{BB962C8B-B14F-4D97-AF65-F5344CB8AC3E}">
        <p14:creationId xmlns:p14="http://schemas.microsoft.com/office/powerpoint/2010/main" val="568850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very simple alert that pop-ups with the reason for the alert, and provides the clinician with a yes/no choice.</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9</a:t>
            </a:fld>
            <a:endParaRPr lang="en-US"/>
          </a:p>
        </p:txBody>
      </p:sp>
    </p:spTree>
    <p:extLst>
      <p:ext uri="{BB962C8B-B14F-4D97-AF65-F5344CB8AC3E}">
        <p14:creationId xmlns:p14="http://schemas.microsoft.com/office/powerpoint/2010/main" val="33591839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solidFill>
                  <a:schemeClr val="bg1"/>
                </a:solidFill>
                <a:latin typeface="Georgia"/>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bg1"/>
                </a:solidFill>
                <a:latin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8"/>
          <p:cNvSpPr>
            <a:spLocks noGrp="1"/>
          </p:cNvSpPr>
          <p:nvPr>
            <p:ph type="dt" sz="half" idx="10"/>
          </p:nvPr>
        </p:nvSpPr>
        <p:spPr/>
        <p:txBody>
          <a:bodyPr/>
          <a:lstStyle>
            <a:lvl1pPr>
              <a:defRPr/>
            </a:lvl1pPr>
          </a:lstStyle>
          <a:p>
            <a:pPr>
              <a:defRPr/>
            </a:pPr>
            <a:r>
              <a:rPr lang="en-US"/>
              <a:t>DATE</a:t>
            </a:r>
          </a:p>
        </p:txBody>
      </p:sp>
      <p:sp>
        <p:nvSpPr>
          <p:cNvPr id="5" name="Footer Placeholder 9"/>
          <p:cNvSpPr>
            <a:spLocks noGrp="1"/>
          </p:cNvSpPr>
          <p:nvPr>
            <p:ph type="ftr" sz="quarter" idx="11"/>
          </p:nvPr>
        </p:nvSpPr>
        <p:spPr/>
        <p:txBody>
          <a:bodyPr/>
          <a:lstStyle>
            <a:lvl1pPr>
              <a:defRPr/>
            </a:lvl1pPr>
          </a:lstStyle>
          <a:p>
            <a:pPr>
              <a:defRPr/>
            </a:pPr>
            <a:r>
              <a:rPr lang="en-US"/>
              <a:t>DOCUMENT TYPE/STATUS</a:t>
            </a:r>
          </a:p>
        </p:txBody>
      </p:sp>
      <p:sp>
        <p:nvSpPr>
          <p:cNvPr id="6" name="Slide Number Placeholder 10"/>
          <p:cNvSpPr>
            <a:spLocks noGrp="1"/>
          </p:cNvSpPr>
          <p:nvPr>
            <p:ph type="sldNum" sz="quarter" idx="12"/>
          </p:nvPr>
        </p:nvSpPr>
        <p:spPr/>
        <p:txBody>
          <a:bodyPr/>
          <a:lstStyle>
            <a:lvl1pPr>
              <a:defRPr/>
            </a:lvl1pPr>
          </a:lstStyle>
          <a:p>
            <a:pPr>
              <a:defRPr/>
            </a:pPr>
            <a:fld id="{F673221A-0008-49CE-89D9-8A86DA71527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a:t>
            </a:fld>
            <a:endParaRPr lang="en-US"/>
          </a:p>
        </p:txBody>
      </p:sp>
      <p:sp>
        <p:nvSpPr>
          <p:cNvPr id="6" name="Text Placeholder 5"/>
          <p:cNvSpPr>
            <a:spLocks noGrp="1"/>
          </p:cNvSpPr>
          <p:nvPr>
            <p:ph type="body" sz="quarter" idx="11"/>
          </p:nvPr>
        </p:nvSpPr>
        <p:spPr>
          <a:xfrm>
            <a:off x="434975" y="1039907"/>
            <a:ext cx="8480425" cy="5137870"/>
          </a:xfrm>
        </p:spPr>
        <p:txBody>
          <a:bodyPr/>
          <a:lstStyle>
            <a:lvl2pPr>
              <a:defRPr sz="2600"/>
            </a:lvl2pPr>
            <a:lvl3pPr>
              <a:defRPr sz="2400"/>
            </a:lvl3pPr>
            <a:lvl4pPr>
              <a:defRPr sz="2200"/>
            </a:lvl4pPr>
            <a:lvl5pPr>
              <a:defRPr sz="2000"/>
            </a:lvl5pPr>
          </a:lstStyle>
          <a:p>
            <a:pPr lvl="0"/>
            <a:r>
              <a:rPr lang="en-US"/>
              <a:t>Click to edit Master text styles</a:t>
            </a:r>
          </a:p>
          <a:p>
            <a:pPr lvl="1"/>
            <a:r>
              <a:rPr lang="en-US"/>
              <a:t> 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3675237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a:t>
            </a:fld>
            <a:endParaRPr lang="en-US"/>
          </a:p>
        </p:txBody>
      </p:sp>
      <p:sp>
        <p:nvSpPr>
          <p:cNvPr id="5" name="Text Placeholder 4"/>
          <p:cNvSpPr>
            <a:spLocks noGrp="1"/>
          </p:cNvSpPr>
          <p:nvPr>
            <p:ph type="body" sz="quarter" idx="11"/>
          </p:nvPr>
        </p:nvSpPr>
        <p:spPr>
          <a:xfrm>
            <a:off x="434975" y="1115123"/>
            <a:ext cx="4083050" cy="50570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p:cNvSpPr>
            <a:spLocks noGrp="1"/>
          </p:cNvSpPr>
          <p:nvPr>
            <p:ph type="body" sz="quarter" idx="12"/>
          </p:nvPr>
        </p:nvSpPr>
        <p:spPr>
          <a:xfrm>
            <a:off x="4816475" y="1115123"/>
            <a:ext cx="4083050" cy="5057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2179585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a:t>
            </a:fld>
            <a:endParaRPr lang="en-US"/>
          </a:p>
        </p:txBody>
      </p:sp>
      <p:sp>
        <p:nvSpPr>
          <p:cNvPr id="4"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696251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reaker Pag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799" y="4803228"/>
            <a:ext cx="7775029" cy="1140372"/>
          </a:xfrm>
          <a:prstGeom prst="rect">
            <a:avLst/>
          </a:prstGeom>
        </p:spPr>
        <p:txBody>
          <a:bodyPr>
            <a:normAutofit/>
          </a:bodyPr>
          <a:lstStyle>
            <a:lvl1pPr marL="0" indent="0" algn="l">
              <a:buNone/>
              <a:defRPr sz="3200" b="1">
                <a:solidFill>
                  <a:schemeClr val="accent1"/>
                </a:solidFill>
                <a:latin typeface="Georgia" charset="0"/>
                <a:ea typeface="Georgia" charset="0"/>
                <a:cs typeface="Georgia"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Title 7"/>
          <p:cNvSpPr>
            <a:spLocks noGrp="1"/>
          </p:cNvSpPr>
          <p:nvPr>
            <p:ph type="title"/>
          </p:nvPr>
        </p:nvSpPr>
        <p:spPr>
          <a:xfrm>
            <a:off x="355421" y="3626054"/>
            <a:ext cx="8481152" cy="80366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940301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a:t>
            </a:fld>
            <a:endParaRPr lang="en-US"/>
          </a:p>
        </p:txBody>
      </p:sp>
      <p:sp>
        <p:nvSpPr>
          <p:cNvPr id="5" name="Table Placeholder 4"/>
          <p:cNvSpPr>
            <a:spLocks noGrp="1"/>
          </p:cNvSpPr>
          <p:nvPr>
            <p:ph type="tbl" sz="quarter" idx="11"/>
          </p:nvPr>
        </p:nvSpPr>
        <p:spPr>
          <a:xfrm>
            <a:off x="550863" y="1115122"/>
            <a:ext cx="8270875" cy="5084066"/>
          </a:xfrm>
        </p:spPr>
        <p:txBody>
          <a:bodyPr/>
          <a:lstStyle/>
          <a:p>
            <a:r>
              <a:rPr lang="en-US"/>
              <a:t>Click icon to add table</a:t>
            </a:r>
          </a:p>
        </p:txBody>
      </p:sp>
      <p:sp>
        <p:nvSpPr>
          <p:cNvPr id="6"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2112943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24058"/>
            <a:ext cx="7772400" cy="1470025"/>
          </a:xfrm>
          <a:prstGeom prst="rect">
            <a:avLst/>
          </a:prstGeom>
        </p:spPr>
        <p:txBody>
          <a:bodyPr/>
          <a:lstStyle>
            <a:lvl1pPr>
              <a:defRPr sz="8000">
                <a:solidFill>
                  <a:schemeClr val="bg1"/>
                </a:solidFill>
                <a:latin typeface="Georgia"/>
              </a:defRPr>
            </a:lvl1pPr>
          </a:lstStyle>
          <a:p>
            <a:r>
              <a:rPr lang="en-US"/>
              <a:t>Click to edit Master title style</a:t>
            </a:r>
          </a:p>
        </p:txBody>
      </p:sp>
      <p:sp>
        <p:nvSpPr>
          <p:cNvPr id="4" name="Date Placeholder 8"/>
          <p:cNvSpPr>
            <a:spLocks noGrp="1"/>
          </p:cNvSpPr>
          <p:nvPr>
            <p:ph type="dt" sz="half" idx="10"/>
          </p:nvPr>
        </p:nvSpPr>
        <p:spPr/>
        <p:txBody>
          <a:bodyPr/>
          <a:lstStyle>
            <a:lvl1pPr>
              <a:defRPr/>
            </a:lvl1pPr>
          </a:lstStyle>
          <a:p>
            <a:pPr>
              <a:defRPr/>
            </a:pPr>
            <a:r>
              <a:rPr lang="en-US"/>
              <a:t>DATE</a:t>
            </a:r>
          </a:p>
        </p:txBody>
      </p:sp>
      <p:sp>
        <p:nvSpPr>
          <p:cNvPr id="6" name="Slide Number Placeholder 10"/>
          <p:cNvSpPr>
            <a:spLocks noGrp="1"/>
          </p:cNvSpPr>
          <p:nvPr>
            <p:ph type="sldNum" sz="quarter" idx="12"/>
          </p:nvPr>
        </p:nvSpPr>
        <p:spPr/>
        <p:txBody>
          <a:bodyPr/>
          <a:lstStyle>
            <a:lvl1pPr>
              <a:defRPr/>
            </a:lvl1pPr>
          </a:lstStyle>
          <a:p>
            <a:fld id="{059ABE3D-0306-47E9-8957-6FD3294A431B}" type="slidenum">
              <a:rPr lang="en-US" smtClean="0"/>
              <a:pPr/>
              <a:t>‹#›</a:t>
            </a:fld>
            <a:endParaRPr lang="en-US"/>
          </a:p>
        </p:txBody>
      </p:sp>
      <p:sp>
        <p:nvSpPr>
          <p:cNvPr id="9" name="Subtitle 2"/>
          <p:cNvSpPr txBox="1">
            <a:spLocks/>
          </p:cNvSpPr>
          <p:nvPr userDrawn="1"/>
        </p:nvSpPr>
        <p:spPr>
          <a:xfrm>
            <a:off x="1371600" y="5467350"/>
            <a:ext cx="6400800" cy="796816"/>
          </a:xfrm>
          <a:prstGeom prst="rect">
            <a:avLst/>
          </a:prstGeom>
        </p:spPr>
        <p:txBody>
          <a:bodyPr/>
          <a:lstStyle>
            <a:lvl1pPr marL="0" indent="0" algn="ctr" defTabSz="457200" rtl="0" eaLnBrk="1" fontAlgn="base" hangingPunct="1">
              <a:spcBef>
                <a:spcPct val="20000"/>
              </a:spcBef>
              <a:spcAft>
                <a:spcPct val="0"/>
              </a:spcAft>
              <a:buFont typeface="Arial" charset="0"/>
              <a:buNone/>
              <a:defRPr sz="3200" kern="1200">
                <a:solidFill>
                  <a:schemeClr val="bg1">
                    <a:lumMod val="75000"/>
                  </a:schemeClr>
                </a:solidFill>
                <a:latin typeface="Georgia"/>
                <a:ea typeface="ヒラギノ角ゴ Pro W3" charset="-128"/>
                <a:cs typeface="ヒラギノ角ゴ Pro W3" charset="-128"/>
              </a:defRPr>
            </a:lvl1pPr>
            <a:lvl2pPr marL="457200" indent="0" algn="ctr" defTabSz="457200" rtl="0" eaLnBrk="1" fontAlgn="base" hangingPunct="1">
              <a:spcBef>
                <a:spcPct val="20000"/>
              </a:spcBef>
              <a:spcAft>
                <a:spcPct val="0"/>
              </a:spcAft>
              <a:buFont typeface="Arial" charset="0"/>
              <a:buNone/>
              <a:defRPr sz="2800" kern="1200">
                <a:solidFill>
                  <a:schemeClr val="tx1">
                    <a:tint val="75000"/>
                  </a:schemeClr>
                </a:solidFill>
                <a:latin typeface="+mn-lt"/>
                <a:ea typeface="ヒラギノ角ゴ Pro W3" charset="-128"/>
                <a:cs typeface="ヒラギノ角ゴ Pro W3" charset="0"/>
              </a:defRPr>
            </a:lvl2pPr>
            <a:lvl3pPr marL="914400" indent="0" algn="ctr" defTabSz="457200" rtl="0" eaLnBrk="1" fontAlgn="base" hangingPunct="1">
              <a:spcBef>
                <a:spcPct val="20000"/>
              </a:spcBef>
              <a:spcAft>
                <a:spcPct val="0"/>
              </a:spcAft>
              <a:buFont typeface="Arial" charset="0"/>
              <a:buNone/>
              <a:defRPr sz="2400" kern="1200">
                <a:solidFill>
                  <a:schemeClr val="tx1">
                    <a:tint val="75000"/>
                  </a:schemeClr>
                </a:solidFill>
                <a:latin typeface="+mn-lt"/>
                <a:ea typeface="MS PGothic" pitchFamily="34" charset="-128"/>
                <a:cs typeface="ヒラギノ角ゴ Pro W3"/>
              </a:defRPr>
            </a:lvl3pPr>
            <a:lvl4pPr marL="1371600" indent="0" algn="ctr" defTabSz="457200" rtl="0" eaLnBrk="1" fontAlgn="base" hangingPunct="1">
              <a:spcBef>
                <a:spcPct val="20000"/>
              </a:spcBef>
              <a:spcAft>
                <a:spcPct val="0"/>
              </a:spcAft>
              <a:buFont typeface="Arial" charset="0"/>
              <a:buNone/>
              <a:defRPr sz="2000" kern="1200">
                <a:solidFill>
                  <a:schemeClr val="tx1">
                    <a:tint val="75000"/>
                  </a:schemeClr>
                </a:solidFill>
                <a:latin typeface="+mn-lt"/>
                <a:ea typeface="MS PGothic" pitchFamily="34" charset="-128"/>
                <a:cs typeface="ヒラギノ角ゴ Pro W3"/>
              </a:defRPr>
            </a:lvl4pPr>
            <a:lvl5pPr marL="1828800" indent="0" algn="ctr" defTabSz="457200" rtl="0" eaLnBrk="1" fontAlgn="base" hangingPunct="1">
              <a:spcBef>
                <a:spcPct val="20000"/>
              </a:spcBef>
              <a:spcAft>
                <a:spcPct val="0"/>
              </a:spcAft>
              <a:buFont typeface="Arial" charset="0"/>
              <a:buNone/>
              <a:defRPr sz="2000" kern="1200">
                <a:solidFill>
                  <a:schemeClr val="tx1">
                    <a:tint val="75000"/>
                  </a:schemeClr>
                </a:solidFill>
                <a:latin typeface="+mn-lt"/>
                <a:ea typeface="ヒラギノ角ゴ Pro W3" charset="-128"/>
                <a:cs typeface="ヒラギノ角ゴ Pro W3" charset="-128"/>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705"/>
            <a:ext cx="8229600" cy="452596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8"/>
          <p:cNvSpPr>
            <a:spLocks noGrp="1"/>
          </p:cNvSpPr>
          <p:nvPr>
            <p:ph type="dt" sz="half" idx="10"/>
          </p:nvPr>
        </p:nvSpPr>
        <p:spPr/>
        <p:txBody>
          <a:bodyPr/>
          <a:lstStyle>
            <a:lvl1pPr>
              <a:defRPr>
                <a:latin typeface="Georgia" charset="0"/>
                <a:ea typeface="Georgia" charset="0"/>
                <a:cs typeface="Georgia" charset="0"/>
              </a:defRPr>
            </a:lvl1pPr>
          </a:lstStyle>
          <a:p>
            <a:pPr>
              <a:defRPr/>
            </a:pPr>
            <a:r>
              <a:rPr lang="en-US"/>
              <a:t>DATE</a:t>
            </a:r>
          </a:p>
        </p:txBody>
      </p:sp>
      <p:sp>
        <p:nvSpPr>
          <p:cNvPr id="5" name="Footer Placeholder 9"/>
          <p:cNvSpPr>
            <a:spLocks noGrp="1"/>
          </p:cNvSpPr>
          <p:nvPr>
            <p:ph type="ftr" sz="quarter" idx="11"/>
          </p:nvPr>
        </p:nvSpPr>
        <p:spPr/>
        <p:txBody>
          <a:bodyPr/>
          <a:lstStyle>
            <a:lvl1pPr>
              <a:defRPr>
                <a:latin typeface="Georgia" charset="0"/>
                <a:ea typeface="Georgia" charset="0"/>
                <a:cs typeface="Georgia" charset="0"/>
              </a:defRPr>
            </a:lvl1pPr>
          </a:lstStyle>
          <a:p>
            <a:pPr>
              <a:defRPr/>
            </a:pPr>
            <a:r>
              <a:rPr lang="en-US"/>
              <a:t>DOCUMENT TYPE/STATUS</a:t>
            </a:r>
          </a:p>
        </p:txBody>
      </p:sp>
      <p:sp>
        <p:nvSpPr>
          <p:cNvPr id="6" name="Slide Number Placeholder 10"/>
          <p:cNvSpPr>
            <a:spLocks noGrp="1"/>
          </p:cNvSpPr>
          <p:nvPr>
            <p:ph type="sldNum" sz="quarter" idx="12"/>
          </p:nvPr>
        </p:nvSpPr>
        <p:spPr/>
        <p:txBody>
          <a:bodyPr/>
          <a:lstStyle>
            <a:lvl1pPr>
              <a:defRPr/>
            </a:lvl1pPr>
          </a:lstStyle>
          <a:p>
            <a:fld id="{059ABE3D-0306-47E9-8957-6FD3294A431B}" type="slidenum">
              <a:rPr lang="en-US" smtClean="0"/>
              <a:pPr/>
              <a:t>‹#›</a:t>
            </a:fld>
            <a:endParaRPr lang="en-US"/>
          </a:p>
        </p:txBody>
      </p:sp>
      <p:sp>
        <p:nvSpPr>
          <p:cNvPr id="7"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12840521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8"/>
          <p:cNvSpPr>
            <a:spLocks noGrp="1"/>
          </p:cNvSpPr>
          <p:nvPr>
            <p:ph type="dt" sz="half" idx="10"/>
          </p:nvPr>
        </p:nvSpPr>
        <p:spPr/>
        <p:txBody>
          <a:bodyPr/>
          <a:lstStyle>
            <a:lvl1pPr>
              <a:defRPr/>
            </a:lvl1pPr>
          </a:lstStyle>
          <a:p>
            <a:pPr>
              <a:defRPr/>
            </a:pPr>
            <a:r>
              <a:rPr lang="en-US"/>
              <a:t>DATE</a:t>
            </a:r>
          </a:p>
        </p:txBody>
      </p:sp>
      <p:sp>
        <p:nvSpPr>
          <p:cNvPr id="3" name="Footer Placeholder 9"/>
          <p:cNvSpPr>
            <a:spLocks noGrp="1"/>
          </p:cNvSpPr>
          <p:nvPr>
            <p:ph type="ftr" sz="quarter" idx="11"/>
          </p:nvPr>
        </p:nvSpPr>
        <p:spPr/>
        <p:txBody>
          <a:bodyPr/>
          <a:lstStyle>
            <a:lvl1pPr>
              <a:defRPr/>
            </a:lvl1pPr>
          </a:lstStyle>
          <a:p>
            <a:pPr>
              <a:defRPr/>
            </a:pPr>
            <a:r>
              <a:rPr lang="en-US"/>
              <a:t>DOCUMENT TYPE/STATUS</a:t>
            </a:r>
          </a:p>
        </p:txBody>
      </p:sp>
      <p:sp>
        <p:nvSpPr>
          <p:cNvPr id="4" name="Slide Number Placeholder 10"/>
          <p:cNvSpPr>
            <a:spLocks noGrp="1"/>
          </p:cNvSpPr>
          <p:nvPr>
            <p:ph type="sldNum" sz="quarter" idx="12"/>
          </p:nvPr>
        </p:nvSpPr>
        <p:spPr/>
        <p:txBody>
          <a:bodyPr/>
          <a:lstStyle>
            <a:lvl1pPr>
              <a:defRPr/>
            </a:lvl1pPr>
          </a:lstStyle>
          <a:p>
            <a:fld id="{059ABE3D-0306-47E9-8957-6FD3294A431B}" type="slidenum">
              <a:rPr lang="en-US" smtClean="0"/>
              <a:pPr/>
              <a:t>‹#›</a:t>
            </a:fld>
            <a:endParaRPr lang="en-US"/>
          </a:p>
        </p:txBody>
      </p:sp>
      <p:sp>
        <p:nvSpPr>
          <p:cNvPr id="5"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45587616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199" y="1108076"/>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015086"/>
            <a:ext cx="4040188" cy="4111077"/>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4" y="1108076"/>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015086"/>
            <a:ext cx="4041775" cy="4111077"/>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solidFill>
                  <a:prstClr val="black">
                    <a:tint val="75000"/>
                  </a:prstClr>
                </a:solidFill>
              </a:rPr>
              <a:t>DATE</a:t>
            </a:r>
          </a:p>
        </p:txBody>
      </p:sp>
      <p:sp>
        <p:nvSpPr>
          <p:cNvPr id="8" name="Footer Placeholder 7"/>
          <p:cNvSpPr>
            <a:spLocks noGrp="1"/>
          </p:cNvSpPr>
          <p:nvPr>
            <p:ph type="ftr" sz="quarter" idx="11"/>
          </p:nvPr>
        </p:nvSpPr>
        <p:spPr/>
        <p:txBody>
          <a:bodyPr/>
          <a:lstStyle/>
          <a:p>
            <a:r>
              <a:rPr lang="en-US">
                <a:solidFill>
                  <a:prstClr val="black">
                    <a:tint val="75000"/>
                  </a:prstClr>
                </a:solidFill>
              </a:rPr>
              <a:t>DOCUMENT TYPE/STATUS</a:t>
            </a:r>
          </a:p>
        </p:txBody>
      </p:sp>
      <p:sp>
        <p:nvSpPr>
          <p:cNvPr id="9" name="Slide Number Placeholder 8"/>
          <p:cNvSpPr>
            <a:spLocks noGrp="1"/>
          </p:cNvSpPr>
          <p:nvPr>
            <p:ph type="sldNum" sz="quarter" idx="12"/>
          </p:nvPr>
        </p:nvSpPr>
        <p:spPr/>
        <p:txBody>
          <a:bodyPr/>
          <a:lstStyle/>
          <a:p>
            <a:fld id="{059ABE3D-0306-47E9-8957-6FD3294A431B}" type="slidenum">
              <a:rPr lang="en-US" smtClean="0"/>
              <a:pPr/>
              <a:t>‹#›</a:t>
            </a:fld>
            <a:endParaRPr lang="en-US"/>
          </a:p>
        </p:txBody>
      </p:sp>
      <p:sp>
        <p:nvSpPr>
          <p:cNvPr id="11"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422040934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solidFill>
                  <a:prstClr val="black">
                    <a:tint val="75000"/>
                  </a:prstClr>
                </a:solidFill>
              </a:rPr>
              <a:t>DATE</a:t>
            </a:r>
          </a:p>
        </p:txBody>
      </p:sp>
      <p:sp>
        <p:nvSpPr>
          <p:cNvPr id="4" name="Footer Placeholder 3"/>
          <p:cNvSpPr>
            <a:spLocks noGrp="1"/>
          </p:cNvSpPr>
          <p:nvPr>
            <p:ph type="ftr" sz="quarter" idx="11"/>
          </p:nvPr>
        </p:nvSpPr>
        <p:spPr/>
        <p:txBody>
          <a:bodyPr/>
          <a:lstStyle/>
          <a:p>
            <a:r>
              <a:rPr lang="en-US">
                <a:solidFill>
                  <a:prstClr val="black">
                    <a:tint val="75000"/>
                  </a:prstClr>
                </a:solidFill>
              </a:rPr>
              <a:t>DOCUMENT TYPE/STATUS</a:t>
            </a:r>
          </a:p>
        </p:txBody>
      </p:sp>
      <p:sp>
        <p:nvSpPr>
          <p:cNvPr id="5" name="Slide Number Placeholder 4"/>
          <p:cNvSpPr>
            <a:spLocks noGrp="1"/>
          </p:cNvSpPr>
          <p:nvPr>
            <p:ph type="sldNum" sz="quarter" idx="12"/>
          </p:nvPr>
        </p:nvSpPr>
        <p:spPr/>
        <p:txBody>
          <a:bodyPr/>
          <a:lstStyle/>
          <a:p>
            <a:fld id="{059ABE3D-0306-47E9-8957-6FD3294A431B}" type="slidenum">
              <a:rPr lang="en-US" smtClean="0"/>
              <a:pPr/>
              <a:t>‹#›</a:t>
            </a:fld>
            <a:endParaRPr lang="en-US"/>
          </a:p>
        </p:txBody>
      </p:sp>
      <p:sp>
        <p:nvSpPr>
          <p:cNvPr id="7"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389709428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8800"/>
            <a:ext cx="8229600" cy="435428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8"/>
          <p:cNvSpPr>
            <a:spLocks noGrp="1"/>
          </p:cNvSpPr>
          <p:nvPr>
            <p:ph type="dt" sz="half" idx="10"/>
          </p:nvPr>
        </p:nvSpPr>
        <p:spPr/>
        <p:txBody>
          <a:bodyPr/>
          <a:lstStyle>
            <a:lvl1pPr>
              <a:defRPr/>
            </a:lvl1pPr>
          </a:lstStyle>
          <a:p>
            <a:pPr>
              <a:defRPr/>
            </a:pPr>
            <a:r>
              <a:rPr lang="en-US"/>
              <a:t>DATE</a:t>
            </a:r>
          </a:p>
        </p:txBody>
      </p:sp>
      <p:sp>
        <p:nvSpPr>
          <p:cNvPr id="5" name="Footer Placeholder 9"/>
          <p:cNvSpPr>
            <a:spLocks noGrp="1"/>
          </p:cNvSpPr>
          <p:nvPr>
            <p:ph type="ftr" sz="quarter" idx="11"/>
          </p:nvPr>
        </p:nvSpPr>
        <p:spPr/>
        <p:txBody>
          <a:bodyPr/>
          <a:lstStyle>
            <a:lvl1pPr>
              <a:defRPr/>
            </a:lvl1pPr>
          </a:lstStyle>
          <a:p>
            <a:pPr>
              <a:defRPr/>
            </a:pPr>
            <a:r>
              <a:rPr lang="en-US"/>
              <a:t>DOCUMENT TYPE/STATUS</a:t>
            </a:r>
          </a:p>
        </p:txBody>
      </p:sp>
      <p:sp>
        <p:nvSpPr>
          <p:cNvPr id="6" name="Slide Number Placeholder 10"/>
          <p:cNvSpPr>
            <a:spLocks noGrp="1"/>
          </p:cNvSpPr>
          <p:nvPr>
            <p:ph type="sldNum" sz="quarter" idx="12"/>
          </p:nvPr>
        </p:nvSpPr>
        <p:spPr/>
        <p:txBody>
          <a:bodyPr/>
          <a:lstStyle>
            <a:lvl1pPr>
              <a:defRPr/>
            </a:lvl1pPr>
          </a:lstStyle>
          <a:p>
            <a:pPr>
              <a:defRPr/>
            </a:pPr>
            <a:fld id="{953D45C7-AFA8-4622-8BFA-D400F3569C1E}" type="slidenum">
              <a:rPr lang="en-US"/>
              <a:pPr>
                <a:defRPr/>
              </a:pPr>
              <a:t>‹#›</a:t>
            </a:fld>
            <a:endParaRPr lang="en-US"/>
          </a:p>
        </p:txBody>
      </p:sp>
      <p:sp>
        <p:nvSpPr>
          <p:cNvPr id="8"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
        <p:nvSpPr>
          <p:cNvPr id="10" name="Text Placeholder 9"/>
          <p:cNvSpPr>
            <a:spLocks noGrp="1"/>
          </p:cNvSpPr>
          <p:nvPr>
            <p:ph type="body" sz="quarter" idx="13"/>
          </p:nvPr>
        </p:nvSpPr>
        <p:spPr>
          <a:xfrm>
            <a:off x="457200" y="1143000"/>
            <a:ext cx="8229600" cy="457200"/>
          </a:xfrm>
          <a:prstGeom prst="rect">
            <a:avLst/>
          </a:prstGeom>
        </p:spPr>
        <p:txBody>
          <a:bodyPr/>
          <a:lstStyle>
            <a:lvl1pPr marL="0" indent="0">
              <a:buNone/>
              <a:defRPr b="1">
                <a:solidFill>
                  <a:schemeClr val="accent1"/>
                </a:solidFill>
              </a:defRPr>
            </a:lvl1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Text &amp;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a:t>
            </a:fld>
            <a:endParaRPr lang="en-US"/>
          </a:p>
        </p:txBody>
      </p:sp>
      <p:sp>
        <p:nvSpPr>
          <p:cNvPr id="5" name="Picture Placeholder 4"/>
          <p:cNvSpPr>
            <a:spLocks noGrp="1"/>
          </p:cNvSpPr>
          <p:nvPr>
            <p:ph type="pic" sz="quarter" idx="11"/>
          </p:nvPr>
        </p:nvSpPr>
        <p:spPr>
          <a:xfrm>
            <a:off x="5297186" y="2279309"/>
            <a:ext cx="3436938" cy="2900362"/>
          </a:xfrm>
        </p:spPr>
        <p:txBody>
          <a:bodyPr/>
          <a:lstStyle/>
          <a:p>
            <a:r>
              <a:rPr lang="en-US"/>
              <a:t>Click icon to add picture</a:t>
            </a:r>
          </a:p>
        </p:txBody>
      </p:sp>
      <p:sp>
        <p:nvSpPr>
          <p:cNvPr id="7" name="Text Placeholder 6"/>
          <p:cNvSpPr>
            <a:spLocks noGrp="1"/>
          </p:cNvSpPr>
          <p:nvPr>
            <p:ph type="body" sz="quarter" idx="12"/>
          </p:nvPr>
        </p:nvSpPr>
        <p:spPr>
          <a:xfrm>
            <a:off x="434975" y="1115121"/>
            <a:ext cx="4498975" cy="5062655"/>
          </a:xfrm>
        </p:spPr>
        <p:txBody>
          <a:bodyPr/>
          <a:lstStyle/>
          <a:p>
            <a:pPr lvl="0"/>
            <a:r>
              <a:rPr lang="en-US"/>
              <a:t>Click to edit Master text styles</a:t>
            </a:r>
          </a:p>
          <a:p>
            <a:pPr lvl="1"/>
            <a:r>
              <a:rPr lang="en-US"/>
              <a:t> 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2745976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lumn Text and Char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a:t>
            </a:fld>
            <a:endParaRPr lang="en-US"/>
          </a:p>
        </p:txBody>
      </p:sp>
      <p:sp>
        <p:nvSpPr>
          <p:cNvPr id="7" name="Text Placeholder 6"/>
          <p:cNvSpPr>
            <a:spLocks noGrp="1"/>
          </p:cNvSpPr>
          <p:nvPr>
            <p:ph type="body" sz="quarter" idx="12"/>
          </p:nvPr>
        </p:nvSpPr>
        <p:spPr>
          <a:xfrm>
            <a:off x="434975" y="1115122"/>
            <a:ext cx="4498975" cy="5073805"/>
          </a:xfrm>
        </p:spPr>
        <p:txBody>
          <a:bodyPr/>
          <a:lstStyle/>
          <a:p>
            <a:pPr lvl="0"/>
            <a:r>
              <a:rPr lang="en-US"/>
              <a:t>Click to edit Master text styles</a:t>
            </a:r>
          </a:p>
          <a:p>
            <a:pPr lvl="1"/>
            <a:r>
              <a:rPr lang="en-US"/>
              <a:t> Second level</a:t>
            </a:r>
          </a:p>
          <a:p>
            <a:pPr lvl="2"/>
            <a:r>
              <a:rPr lang="en-US"/>
              <a:t>Third level</a:t>
            </a:r>
          </a:p>
          <a:p>
            <a:pPr lvl="3"/>
            <a:r>
              <a:rPr lang="en-US"/>
              <a:t>Fourth level</a:t>
            </a:r>
          </a:p>
          <a:p>
            <a:pPr lvl="4"/>
            <a:r>
              <a:rPr lang="en-US"/>
              <a:t>Fifth level</a:t>
            </a:r>
          </a:p>
        </p:txBody>
      </p:sp>
      <p:sp>
        <p:nvSpPr>
          <p:cNvPr id="6" name="Chart Placeholder 5"/>
          <p:cNvSpPr>
            <a:spLocks noGrp="1"/>
          </p:cNvSpPr>
          <p:nvPr>
            <p:ph type="chart" sz="quarter" idx="13"/>
          </p:nvPr>
        </p:nvSpPr>
        <p:spPr>
          <a:xfrm>
            <a:off x="5470525" y="1853406"/>
            <a:ext cx="3444875" cy="4035425"/>
          </a:xfrm>
        </p:spPr>
        <p:txBody>
          <a:bodyPr/>
          <a:lstStyle/>
          <a:p>
            <a:r>
              <a:rPr lang="en-US"/>
              <a:t>Click icon to add chart</a:t>
            </a:r>
          </a:p>
        </p:txBody>
      </p:sp>
      <p:sp>
        <p:nvSpPr>
          <p:cNvPr id="8"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4277999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Date Placeholder 8"/>
          <p:cNvSpPr>
            <a:spLocks noGrp="1"/>
          </p:cNvSpPr>
          <p:nvPr>
            <p:ph type="dt" sz="half" idx="2"/>
          </p:nvPr>
        </p:nvSpPr>
        <p:spPr>
          <a:xfrm>
            <a:off x="457200" y="6553200"/>
            <a:ext cx="2133600" cy="304800"/>
          </a:xfrm>
          <a:prstGeom prst="rect">
            <a:avLst/>
          </a:prstGeom>
        </p:spPr>
        <p:txBody>
          <a:bodyPr vert="horz" wrap="square" lIns="91440" tIns="45720" rIns="91440" bIns="45720" numCol="1" anchor="ctr" anchorCtr="0" compatLnSpc="1">
            <a:prstTxWarp prst="textNoShape">
              <a:avLst/>
            </a:prstTxWarp>
          </a:bodyPr>
          <a:lstStyle>
            <a:lvl1pPr>
              <a:defRPr sz="1000">
                <a:solidFill>
                  <a:schemeClr val="bg1"/>
                </a:solidFill>
                <a:latin typeface="Georgia" charset="0"/>
                <a:ea typeface="Georgia" charset="0"/>
                <a:cs typeface="Georgia" charset="0"/>
              </a:defRPr>
            </a:lvl1pPr>
          </a:lstStyle>
          <a:p>
            <a:pPr>
              <a:defRPr/>
            </a:pPr>
            <a:r>
              <a:rPr lang="en-US"/>
              <a:t>DATE</a:t>
            </a:r>
          </a:p>
        </p:txBody>
      </p:sp>
      <p:sp>
        <p:nvSpPr>
          <p:cNvPr id="8" name="Footer Placeholder 9"/>
          <p:cNvSpPr>
            <a:spLocks noGrp="1"/>
          </p:cNvSpPr>
          <p:nvPr>
            <p:ph type="ftr" sz="quarter" idx="3"/>
          </p:nvPr>
        </p:nvSpPr>
        <p:spPr>
          <a:xfrm>
            <a:off x="2971800" y="6553200"/>
            <a:ext cx="3886200" cy="304800"/>
          </a:xfrm>
          <a:prstGeom prst="rect">
            <a:avLst/>
          </a:prstGeom>
        </p:spPr>
        <p:txBody>
          <a:bodyPr vert="horz" wrap="square" lIns="91440" tIns="45720" rIns="91440" bIns="45720" numCol="1" anchor="ctr" anchorCtr="0" compatLnSpc="1">
            <a:prstTxWarp prst="textNoShape">
              <a:avLst/>
            </a:prstTxWarp>
          </a:bodyPr>
          <a:lstStyle>
            <a:lvl1pPr algn="ctr">
              <a:defRPr sz="1000" b="1">
                <a:solidFill>
                  <a:schemeClr val="bg1"/>
                </a:solidFill>
                <a:latin typeface="Georgia" charset="0"/>
                <a:ea typeface="ヒラギノ角ゴ Pro W3" charset="-128"/>
                <a:cs typeface="ヒラギノ角ゴ Pro W3" charset="-128"/>
              </a:defRPr>
            </a:lvl1pPr>
          </a:lstStyle>
          <a:p>
            <a:pPr>
              <a:defRPr/>
            </a:pPr>
            <a:r>
              <a:rPr lang="en-US"/>
              <a:t>DOCUMENT TYPE/STATUS</a:t>
            </a:r>
          </a:p>
        </p:txBody>
      </p:sp>
      <p:sp>
        <p:nvSpPr>
          <p:cNvPr id="9" name="Slide Number Placeholder 10"/>
          <p:cNvSpPr>
            <a:spLocks noGrp="1"/>
          </p:cNvSpPr>
          <p:nvPr>
            <p:ph type="sldNum" sz="quarter" idx="4"/>
          </p:nvPr>
        </p:nvSpPr>
        <p:spPr>
          <a:xfrm>
            <a:off x="6553200" y="6553200"/>
            <a:ext cx="2133600" cy="304800"/>
          </a:xfrm>
          <a:prstGeom prst="rect">
            <a:avLst/>
          </a:prstGeom>
        </p:spPr>
        <p:txBody>
          <a:bodyPr vert="horz" wrap="square" lIns="91440" tIns="45720" rIns="91440" bIns="45720" numCol="1" anchor="ctr" anchorCtr="0" compatLnSpc="1">
            <a:prstTxWarp prst="textNoShape">
              <a:avLst/>
            </a:prstTxWarp>
          </a:bodyPr>
          <a:lstStyle>
            <a:lvl1pPr algn="r">
              <a:defRPr sz="1000">
                <a:solidFill>
                  <a:schemeClr val="bg1"/>
                </a:solidFill>
                <a:latin typeface="Georgia" charset="0"/>
                <a:ea typeface="Georgia" charset="0"/>
                <a:cs typeface="Georgia" charset="0"/>
              </a:defRPr>
            </a:lvl1pPr>
          </a:lstStyle>
          <a:p>
            <a:fld id="{059ABE3D-0306-47E9-8957-6FD3294A431B}" type="slidenum">
              <a:rPr lang="en-US" smtClean="0"/>
              <a:pPr/>
              <a:t>‹#›</a:t>
            </a:fld>
            <a:endParaRPr lang="en-US"/>
          </a:p>
        </p:txBody>
      </p:sp>
    </p:spTree>
    <p:extLst>
      <p:ext uri="{BB962C8B-B14F-4D97-AF65-F5344CB8AC3E}">
        <p14:creationId xmlns:p14="http://schemas.microsoft.com/office/powerpoint/2010/main" val="2579696109"/>
      </p:ext>
    </p:extLst>
  </p:cSld>
  <p:clrMap bg1="lt1" tx1="dk1" bg2="lt2" tx2="dk2" accent1="accent1" accent2="accent2" accent3="accent3" accent4="accent4" accent5="accent5" accent6="accent6" hlink="hlink" folHlink="folHlink"/>
  <p:sldLayoutIdLst>
    <p:sldLayoutId id="2147484010" r:id="rId1"/>
    <p:sldLayoutId id="2147484009" r:id="rId2"/>
    <p:sldLayoutId id="2147483997" r:id="rId3"/>
    <p:sldLayoutId id="2147483998" r:id="rId4"/>
    <p:sldLayoutId id="2147483999" r:id="rId5"/>
    <p:sldLayoutId id="2147484000" r:id="rId6"/>
    <p:sldLayoutId id="2147484011" r:id="rId7"/>
    <p:sldLayoutId id="2147484005" r:id="rId8"/>
    <p:sldLayoutId id="2147484008" r:id="rId9"/>
    <p:sldLayoutId id="2147484012" r:id="rId10"/>
    <p:sldLayoutId id="2147484013" r:id="rId11"/>
    <p:sldLayoutId id="2147484014" r:id="rId12"/>
    <p:sldLayoutId id="2147484015" r:id="rId13"/>
    <p:sldLayoutId id="2147484016" r:id="rId14"/>
  </p:sldLayoutIdLst>
  <p:hf hdr="0" ftr="0" dt="0"/>
  <p:txStyles>
    <p:titleStyle>
      <a:lvl1pPr algn="ctr" defTabSz="457200" rtl="0" eaLnBrk="1" fontAlgn="base" hangingPunct="1">
        <a:spcBef>
          <a:spcPct val="0"/>
        </a:spcBef>
        <a:spcAft>
          <a:spcPct val="0"/>
        </a:spcAft>
        <a:defRPr sz="4400" kern="1200">
          <a:solidFill>
            <a:schemeClr val="tx1"/>
          </a:solidFill>
          <a:latin typeface="+mj-lt"/>
          <a:ea typeface="ヒラギノ角ゴ Pro W3" charset="-128"/>
          <a:cs typeface="ヒラギノ角ゴ Pro W3" charset="-128"/>
        </a:defRPr>
      </a:lvl1pPr>
      <a:lvl2pPr algn="ctr" defTabSz="457200" rtl="0" eaLnBrk="1" fontAlgn="base" hangingPunct="1">
        <a:spcBef>
          <a:spcPct val="0"/>
        </a:spcBef>
        <a:spcAft>
          <a:spcPct val="0"/>
        </a:spcAft>
        <a:defRPr sz="4400">
          <a:solidFill>
            <a:schemeClr val="tx1"/>
          </a:solidFill>
          <a:latin typeface="Calibri" pitchFamily="34" charset="0"/>
          <a:ea typeface="ヒラギノ角ゴ Pro W3" charset="-128"/>
          <a:cs typeface="ヒラギノ角ゴ Pro W3" charset="-128"/>
        </a:defRPr>
      </a:lvl2pPr>
      <a:lvl3pPr algn="ctr" defTabSz="457200" rtl="0" eaLnBrk="1" fontAlgn="base" hangingPunct="1">
        <a:spcBef>
          <a:spcPct val="0"/>
        </a:spcBef>
        <a:spcAft>
          <a:spcPct val="0"/>
        </a:spcAft>
        <a:defRPr sz="4400">
          <a:solidFill>
            <a:schemeClr val="tx1"/>
          </a:solidFill>
          <a:latin typeface="Calibri" pitchFamily="34" charset="0"/>
          <a:ea typeface="ヒラギノ角ゴ Pro W3" charset="-128"/>
          <a:cs typeface="ヒラギノ角ゴ Pro W3" charset="-128"/>
        </a:defRPr>
      </a:lvl3pPr>
      <a:lvl4pPr algn="ctr" defTabSz="457200" rtl="0" eaLnBrk="1" fontAlgn="base" hangingPunct="1">
        <a:spcBef>
          <a:spcPct val="0"/>
        </a:spcBef>
        <a:spcAft>
          <a:spcPct val="0"/>
        </a:spcAft>
        <a:defRPr sz="4400">
          <a:solidFill>
            <a:schemeClr val="tx1"/>
          </a:solidFill>
          <a:latin typeface="Calibri" pitchFamily="34" charset="0"/>
          <a:ea typeface="ヒラギノ角ゴ Pro W3" charset="-128"/>
          <a:cs typeface="ヒラギノ角ゴ Pro W3" charset="-128"/>
        </a:defRPr>
      </a:lvl4pPr>
      <a:lvl5pPr algn="ctr" defTabSz="457200" rtl="0" eaLnBrk="1" fontAlgn="base" hangingPunct="1">
        <a:spcBef>
          <a:spcPct val="0"/>
        </a:spcBef>
        <a:spcAft>
          <a:spcPct val="0"/>
        </a:spcAft>
        <a:defRPr sz="4400">
          <a:solidFill>
            <a:schemeClr val="tx1"/>
          </a:solidFill>
          <a:latin typeface="Calibri" pitchFamily="34" charset="0"/>
          <a:ea typeface="ヒラギノ角ゴ Pro W3" charset="-128"/>
          <a:cs typeface="ヒラギノ角ゴ Pro W3" charset="-128"/>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ヒラギノ角ゴ Pro W3" charset="-128"/>
          <a:cs typeface="ヒラギノ角ゴ Pro W3"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0"/>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ヒラギノ角ゴ Pro W3"/>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ヒラギノ角ゴ Pro W3"/>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ctri.wisc.edu/case-aspirus.htm"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slideshare.net/nealda74/the-invasion-of-mobile-medical-apps-an-overview-47229166"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9.jpeg"/><Relationship Id="rId5" Type="http://schemas.openxmlformats.org/officeDocument/2006/relationships/hyperlink" Target="https://www.youtube.com/watch?v=czIFaDopQCI" TargetMode="Externa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www.openminds.com/market-intelligence/executive-briefings/cdss-right-information-right-peopl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pediatrics.aappublications.org/content/131/6/e1970"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hyperlink" Target="https://www.jmir.org/2010/1/e5/"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descr="Subtitle: Module 1, Introduction to CDS Assessment"/>
          <p:cNvSpPr txBox="1">
            <a:spLocks/>
          </p:cNvSpPr>
          <p:nvPr/>
        </p:nvSpPr>
        <p:spPr>
          <a:xfrm>
            <a:off x="1524000" y="4038600"/>
            <a:ext cx="6400800" cy="1752600"/>
          </a:xfrm>
          <a:prstGeom prst="rect">
            <a:avLst/>
          </a:prstGeom>
        </p:spPr>
        <p:txBody>
          <a:bodyPr>
            <a:normAutofit/>
          </a:bodyPr>
          <a:lstStyle>
            <a:lvl1pPr marL="0" indent="0" algn="ctr" defTabSz="457200" rtl="0" eaLnBrk="1" fontAlgn="base" hangingPunct="1">
              <a:spcBef>
                <a:spcPct val="20000"/>
              </a:spcBef>
              <a:spcAft>
                <a:spcPct val="0"/>
              </a:spcAft>
              <a:buFont typeface="Arial" charset="0"/>
              <a:buNone/>
              <a:defRPr sz="3200" kern="1200">
                <a:solidFill>
                  <a:schemeClr val="bg1">
                    <a:lumMod val="75000"/>
                  </a:schemeClr>
                </a:solidFill>
                <a:latin typeface="Georgia"/>
                <a:ea typeface="ヒラギノ角ゴ Pro W3" charset="-128"/>
                <a:cs typeface="ヒラギノ角ゴ Pro W3" charset="-128"/>
              </a:defRPr>
            </a:lvl1pPr>
            <a:lvl2pPr marL="457200" indent="0" algn="ctr" defTabSz="457200" rtl="0" eaLnBrk="1" fontAlgn="base" hangingPunct="1">
              <a:spcBef>
                <a:spcPct val="20000"/>
              </a:spcBef>
              <a:spcAft>
                <a:spcPct val="0"/>
              </a:spcAft>
              <a:buFont typeface="Arial" charset="0"/>
              <a:buNone/>
              <a:defRPr sz="2800" kern="1200">
                <a:solidFill>
                  <a:schemeClr val="tx1">
                    <a:tint val="75000"/>
                  </a:schemeClr>
                </a:solidFill>
                <a:latin typeface="+mn-lt"/>
                <a:ea typeface="ヒラギノ角ゴ Pro W3" charset="-128"/>
                <a:cs typeface="ヒラギノ角ゴ Pro W3" charset="0"/>
              </a:defRPr>
            </a:lvl2pPr>
            <a:lvl3pPr marL="914400" indent="0" algn="ctr" defTabSz="457200" rtl="0" eaLnBrk="1" fontAlgn="base" hangingPunct="1">
              <a:spcBef>
                <a:spcPct val="20000"/>
              </a:spcBef>
              <a:spcAft>
                <a:spcPct val="0"/>
              </a:spcAft>
              <a:buFont typeface="Arial" charset="0"/>
              <a:buNone/>
              <a:defRPr sz="2400" kern="1200">
                <a:solidFill>
                  <a:schemeClr val="tx1">
                    <a:tint val="75000"/>
                  </a:schemeClr>
                </a:solidFill>
                <a:latin typeface="+mn-lt"/>
                <a:ea typeface="MS PGothic" pitchFamily="34" charset="-128"/>
                <a:cs typeface="ヒラギノ角ゴ Pro W3"/>
              </a:defRPr>
            </a:lvl3pPr>
            <a:lvl4pPr marL="1371600" indent="0" algn="ctr" defTabSz="457200" rtl="0" eaLnBrk="1" fontAlgn="base" hangingPunct="1">
              <a:spcBef>
                <a:spcPct val="20000"/>
              </a:spcBef>
              <a:spcAft>
                <a:spcPct val="0"/>
              </a:spcAft>
              <a:buFont typeface="Arial" charset="0"/>
              <a:buNone/>
              <a:defRPr sz="2000" kern="1200">
                <a:solidFill>
                  <a:schemeClr val="tx1">
                    <a:tint val="75000"/>
                  </a:schemeClr>
                </a:solidFill>
                <a:latin typeface="+mn-lt"/>
                <a:ea typeface="MS PGothic" pitchFamily="34" charset="-128"/>
                <a:cs typeface="ヒラギノ角ゴ Pro W3"/>
              </a:defRPr>
            </a:lvl4pPr>
            <a:lvl5pPr marL="1828800" indent="0" algn="ctr" defTabSz="457200" rtl="0" eaLnBrk="1" fontAlgn="base" hangingPunct="1">
              <a:spcBef>
                <a:spcPct val="20000"/>
              </a:spcBef>
              <a:spcAft>
                <a:spcPct val="0"/>
              </a:spcAft>
              <a:buFont typeface="Arial" charset="0"/>
              <a:buNone/>
              <a:defRPr sz="2000" kern="1200">
                <a:solidFill>
                  <a:schemeClr val="tx1">
                    <a:tint val="75000"/>
                  </a:schemeClr>
                </a:solidFill>
                <a:latin typeface="+mn-lt"/>
                <a:ea typeface="ヒラギノ角ゴ Pro W3" charset="-128"/>
                <a:cs typeface="ヒラギノ角ゴ Pro W3" charset="-128"/>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12700" indent="-12700"/>
            <a:endParaRPr lang="en-US"/>
          </a:p>
        </p:txBody>
      </p:sp>
      <p:sp>
        <p:nvSpPr>
          <p:cNvPr id="4" name="Title 3"/>
          <p:cNvSpPr>
            <a:spLocks noGrp="1"/>
          </p:cNvSpPr>
          <p:nvPr>
            <p:ph type="ctrTitle"/>
          </p:nvPr>
        </p:nvSpPr>
        <p:spPr/>
        <p:txBody>
          <a:bodyPr/>
          <a:lstStyle/>
          <a:p>
            <a:r>
              <a:rPr lang="en-US" dirty="0"/>
              <a:t>CDS Evaluation</a:t>
            </a:r>
            <a:br>
              <a:rPr lang="en-US" dirty="0"/>
            </a:br>
            <a:br>
              <a:rPr lang="en-US" dirty="0"/>
            </a:br>
            <a:endParaRPr lang="en-US" dirty="0"/>
          </a:p>
        </p:txBody>
      </p:sp>
      <p:sp>
        <p:nvSpPr>
          <p:cNvPr id="5" name="Subtitle 4"/>
          <p:cNvSpPr>
            <a:spLocks noGrp="1"/>
          </p:cNvSpPr>
          <p:nvPr>
            <p:ph type="subTitle" idx="1"/>
          </p:nvPr>
        </p:nvSpPr>
        <p:spPr/>
        <p:txBody>
          <a:bodyPr/>
          <a:lstStyle/>
          <a:p>
            <a:r>
              <a:rPr lang="en-US" dirty="0"/>
              <a:t>Module — Introduction</a:t>
            </a:r>
          </a:p>
        </p:txBody>
      </p:sp>
      <p:sp>
        <p:nvSpPr>
          <p:cNvPr id="3" name="Slide Number Placeholder 2"/>
          <p:cNvSpPr>
            <a:spLocks noGrp="1"/>
          </p:cNvSpPr>
          <p:nvPr>
            <p:ph type="sldNum" sz="quarter" idx="12"/>
          </p:nvPr>
        </p:nvSpPr>
        <p:spPr/>
        <p:txBody>
          <a:bodyPr/>
          <a:lstStyle/>
          <a:p>
            <a:fld id="{059ABE3D-0306-47E9-8957-6FD3294A431B}" type="slidenum">
              <a:rPr lang="en-US" smtClean="0"/>
              <a:pPr/>
              <a:t>1</a:t>
            </a:fld>
            <a:endParaRPr lang="en-US"/>
          </a:p>
        </p:txBody>
      </p:sp>
    </p:spTree>
    <p:extLst>
      <p:ext uri="{BB962C8B-B14F-4D97-AF65-F5344CB8AC3E}">
        <p14:creationId xmlns:p14="http://schemas.microsoft.com/office/powerpoint/2010/main" val="2660245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10</a:t>
            </a:fld>
            <a:endParaRPr lang="en-US"/>
          </a:p>
        </p:txBody>
      </p:sp>
      <p:sp>
        <p:nvSpPr>
          <p:cNvPr id="5" name="TextBox 4"/>
          <p:cNvSpPr txBox="1"/>
          <p:nvPr/>
        </p:nvSpPr>
        <p:spPr>
          <a:xfrm>
            <a:off x="2816352" y="6068291"/>
            <a:ext cx="6099049" cy="307777"/>
          </a:xfrm>
          <a:prstGeom prst="rect">
            <a:avLst/>
          </a:prstGeom>
          <a:noFill/>
        </p:spPr>
        <p:txBody>
          <a:bodyPr wrap="square" rtlCol="0">
            <a:spAutoFit/>
          </a:bodyPr>
          <a:lstStyle/>
          <a:p>
            <a:r>
              <a:rPr lang="en-US" sz="1400">
                <a:hlinkClick r:id="rId3"/>
              </a:rPr>
              <a:t>University of Wisconsin Center for Tobacco Research and Intervention, n.d.</a:t>
            </a:r>
            <a:endParaRPr lang="en-US" sz="1400"/>
          </a:p>
        </p:txBody>
      </p:sp>
      <p:pic>
        <p:nvPicPr>
          <p:cNvPr id="4" name="Picture 5" descr="THis is a screen shot of a treatment protocol alert.  In this case, the patient meets criteria for a referral for Tobacco Cessation.  The alert provides a prompt to the user to apply Tobacco Dependance Treatment to the care plan and to place an order for  tobacco cessation referral."/>
          <p:cNvPicPr>
            <a:picLocks noChangeAspect="1"/>
          </p:cNvPicPr>
          <p:nvPr/>
        </p:nvPicPr>
        <p:blipFill>
          <a:blip r:embed="rId4"/>
          <a:stretch>
            <a:fillRect/>
          </a:stretch>
        </p:blipFill>
        <p:spPr>
          <a:xfrm>
            <a:off x="1557337" y="2221395"/>
            <a:ext cx="6235700" cy="3441700"/>
          </a:xfrm>
          <a:prstGeom prst="rect">
            <a:avLst/>
          </a:prstGeom>
          <a:noFill/>
          <a:ln>
            <a:noFill/>
          </a:ln>
        </p:spPr>
      </p:pic>
      <p:sp>
        <p:nvSpPr>
          <p:cNvPr id="8" name="Text Placeholder 7"/>
          <p:cNvSpPr>
            <a:spLocks noGrp="1"/>
          </p:cNvSpPr>
          <p:nvPr>
            <p:ph type="body" sz="quarter" idx="11"/>
          </p:nvPr>
        </p:nvSpPr>
        <p:spPr/>
        <p:txBody>
          <a:bodyPr vert="horz" lIns="91440" tIns="45720" rIns="91440" bIns="45720" rtlCol="0" anchor="t">
            <a:normAutofit/>
          </a:bodyPr>
          <a:lstStyle/>
          <a:p>
            <a:pPr marL="0" indent="0">
              <a:buNone/>
            </a:pPr>
            <a:r>
              <a:rPr lang="en-US" b="1">
                <a:solidFill>
                  <a:srgbClr val="174782"/>
                </a:solidFill>
                <a:latin typeface="Calibri"/>
              </a:rPr>
              <a:t>Treatment/Protocol Recommendation</a:t>
            </a:r>
          </a:p>
          <a:p>
            <a:pPr lvl="1"/>
            <a:endParaRPr lang="en-US"/>
          </a:p>
        </p:txBody>
      </p:sp>
      <p:sp>
        <p:nvSpPr>
          <p:cNvPr id="2" name="Title 1"/>
          <p:cNvSpPr>
            <a:spLocks noGrp="1"/>
          </p:cNvSpPr>
          <p:nvPr>
            <p:ph type="title"/>
          </p:nvPr>
        </p:nvSpPr>
        <p:spPr/>
        <p:txBody>
          <a:bodyPr/>
          <a:lstStyle/>
          <a:p>
            <a:r>
              <a:rPr lang="en-US"/>
              <a:t>Integrated CDS</a:t>
            </a:r>
          </a:p>
        </p:txBody>
      </p:sp>
    </p:spTree>
    <p:extLst>
      <p:ext uri="{BB962C8B-B14F-4D97-AF65-F5344CB8AC3E}">
        <p14:creationId xmlns:p14="http://schemas.microsoft.com/office/powerpoint/2010/main" val="1455789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11</a:t>
            </a:fld>
            <a:endParaRPr lang="en-US"/>
          </a:p>
        </p:txBody>
      </p:sp>
      <p:sp>
        <p:nvSpPr>
          <p:cNvPr id="6" name="TextBox 5"/>
          <p:cNvSpPr txBox="1"/>
          <p:nvPr/>
        </p:nvSpPr>
        <p:spPr>
          <a:xfrm>
            <a:off x="5437632" y="6553200"/>
            <a:ext cx="2621280" cy="307777"/>
          </a:xfrm>
          <a:prstGeom prst="rect">
            <a:avLst/>
          </a:prstGeom>
          <a:noFill/>
        </p:spPr>
        <p:txBody>
          <a:bodyPr wrap="square" rtlCol="0">
            <a:spAutoFit/>
          </a:bodyPr>
          <a:lstStyle/>
          <a:p>
            <a:r>
              <a:rPr lang="en-US" sz="1400">
                <a:solidFill>
                  <a:schemeClr val="bg1"/>
                </a:solidFill>
              </a:rPr>
              <a:t>Nishimura, A. A., et al., 2015</a:t>
            </a:r>
          </a:p>
        </p:txBody>
      </p:sp>
      <p:pic>
        <p:nvPicPr>
          <p:cNvPr id="5" name="Picture 5" descr="This screen shot illustrates a pharmacogenic alert informing the user that the patient carries a genetic variant that influences clopidogrel (Plavix) metabolism which may result in impaired responsiveness. The alert provides recommendations to consider an alternative therapy or to contact a clinical pharmicist for more information.  Action options include cancelling the order, overriding the alert or modifying the order. "/>
          <p:cNvPicPr>
            <a:picLocks noChangeAspect="1"/>
          </p:cNvPicPr>
          <p:nvPr/>
        </p:nvPicPr>
        <p:blipFill>
          <a:blip r:embed="rId3"/>
          <a:stretch>
            <a:fillRect/>
          </a:stretch>
        </p:blipFill>
        <p:spPr>
          <a:xfrm>
            <a:off x="2252027" y="1637144"/>
            <a:ext cx="4846320" cy="4781701"/>
          </a:xfrm>
          <a:prstGeom prst="rect">
            <a:avLst/>
          </a:prstGeom>
          <a:noFill/>
          <a:ln>
            <a:noFill/>
          </a:ln>
        </p:spPr>
      </p:pic>
      <p:sp>
        <p:nvSpPr>
          <p:cNvPr id="4" name="Text Placeholder 3"/>
          <p:cNvSpPr>
            <a:spLocks noGrp="1"/>
          </p:cNvSpPr>
          <p:nvPr>
            <p:ph type="body" sz="quarter" idx="11"/>
          </p:nvPr>
        </p:nvSpPr>
        <p:spPr/>
        <p:txBody>
          <a:bodyPr vert="horz" lIns="91440" tIns="45720" rIns="91440" bIns="45720" rtlCol="0" anchor="t">
            <a:normAutofit/>
          </a:bodyPr>
          <a:lstStyle/>
          <a:p>
            <a:pPr marL="0" indent="0">
              <a:buNone/>
            </a:pPr>
            <a:r>
              <a:rPr lang="en-US" b="1">
                <a:solidFill>
                  <a:srgbClr val="174782"/>
                </a:solidFill>
              </a:rPr>
              <a:t>Pharmacogenomic Alert</a:t>
            </a:r>
          </a:p>
        </p:txBody>
      </p:sp>
      <p:sp>
        <p:nvSpPr>
          <p:cNvPr id="2" name="Title 1"/>
          <p:cNvSpPr>
            <a:spLocks noGrp="1"/>
          </p:cNvSpPr>
          <p:nvPr>
            <p:ph type="title"/>
          </p:nvPr>
        </p:nvSpPr>
        <p:spPr/>
        <p:txBody>
          <a:bodyPr/>
          <a:lstStyle/>
          <a:p>
            <a:r>
              <a:rPr lang="en-US"/>
              <a:t>Integrated CDS</a:t>
            </a:r>
          </a:p>
        </p:txBody>
      </p:sp>
    </p:spTree>
    <p:extLst>
      <p:ext uri="{BB962C8B-B14F-4D97-AF65-F5344CB8AC3E}">
        <p14:creationId xmlns:p14="http://schemas.microsoft.com/office/powerpoint/2010/main" val="1392040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normAutofit fontScale="92500" lnSpcReduction="20000"/>
          </a:bodyPr>
          <a:lstStyle/>
          <a:p>
            <a:r>
              <a:rPr lang="en-US">
                <a:solidFill>
                  <a:srgbClr val="174782"/>
                </a:solidFill>
              </a:rPr>
              <a:t>Fully functional computer program</a:t>
            </a:r>
          </a:p>
          <a:p>
            <a:r>
              <a:rPr lang="en-US">
                <a:solidFill>
                  <a:srgbClr val="174782"/>
                </a:solidFill>
              </a:rPr>
              <a:t>Contains input and output functionality </a:t>
            </a:r>
          </a:p>
          <a:p>
            <a:r>
              <a:rPr lang="en-US">
                <a:solidFill>
                  <a:srgbClr val="174782"/>
                </a:solidFill>
              </a:rPr>
              <a:t>Contains a knowledge base</a:t>
            </a:r>
          </a:p>
          <a:p>
            <a:pPr lvl="1"/>
            <a:r>
              <a:rPr lang="en-US"/>
              <a:t>Allows data to be entered (or contains data from any source of entry)</a:t>
            </a:r>
          </a:p>
          <a:p>
            <a:pPr lvl="1"/>
            <a:r>
              <a:rPr lang="en-US"/>
              <a:t>Runs algorithms within its system</a:t>
            </a:r>
          </a:p>
          <a:p>
            <a:pPr lvl="1"/>
            <a:r>
              <a:rPr lang="en-US"/>
              <a:t>Produces an output that supports decision making</a:t>
            </a:r>
          </a:p>
          <a:p>
            <a:pPr lvl="1"/>
            <a:r>
              <a:rPr lang="en-US"/>
              <a:t>No electronic communication to the general CIS</a:t>
            </a:r>
          </a:p>
          <a:p>
            <a:r>
              <a:rPr lang="en-US" b="1">
                <a:solidFill>
                  <a:srgbClr val="174782"/>
                </a:solidFill>
              </a:rPr>
              <a:t>Example: Mobile apps (e.g., app that aids in pediatric dosing or suggests treatment based on an algorithm)</a:t>
            </a:r>
          </a:p>
          <a:p>
            <a:endParaRPr lang="en-US"/>
          </a:p>
        </p:txBody>
      </p:sp>
      <p:sp>
        <p:nvSpPr>
          <p:cNvPr id="3" name="Slide Number Placeholder 2"/>
          <p:cNvSpPr>
            <a:spLocks noGrp="1"/>
          </p:cNvSpPr>
          <p:nvPr>
            <p:ph type="sldNum" sz="quarter" idx="12"/>
          </p:nvPr>
        </p:nvSpPr>
        <p:spPr/>
        <p:txBody>
          <a:bodyPr/>
          <a:lstStyle/>
          <a:p>
            <a:fld id="{059ABE3D-0306-47E9-8957-6FD3294A431B}" type="slidenum">
              <a:rPr lang="en-US" smtClean="0"/>
              <a:pPr/>
              <a:t>12</a:t>
            </a:fld>
            <a:endParaRPr lang="en-US"/>
          </a:p>
        </p:txBody>
      </p:sp>
      <p:sp>
        <p:nvSpPr>
          <p:cNvPr id="2" name="Title 1"/>
          <p:cNvSpPr>
            <a:spLocks noGrp="1"/>
          </p:cNvSpPr>
          <p:nvPr>
            <p:ph type="title"/>
          </p:nvPr>
        </p:nvSpPr>
        <p:spPr/>
        <p:txBody>
          <a:bodyPr>
            <a:normAutofit/>
          </a:bodyPr>
          <a:lstStyle/>
          <a:p>
            <a:r>
              <a:rPr lang="en-US"/>
              <a:t>Stand-Alone CDS Interventions</a:t>
            </a:r>
          </a:p>
        </p:txBody>
      </p:sp>
    </p:spTree>
    <p:extLst>
      <p:ext uri="{BB962C8B-B14F-4D97-AF65-F5344CB8AC3E}">
        <p14:creationId xmlns:p14="http://schemas.microsoft.com/office/powerpoint/2010/main" val="1125493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13</a:t>
            </a:fld>
            <a:endParaRPr lang="en-US"/>
          </a:p>
        </p:txBody>
      </p:sp>
      <p:sp>
        <p:nvSpPr>
          <p:cNvPr id="5" name="TextBox 4"/>
          <p:cNvSpPr txBox="1"/>
          <p:nvPr/>
        </p:nvSpPr>
        <p:spPr>
          <a:xfrm>
            <a:off x="7350825" y="6138167"/>
            <a:ext cx="1425039" cy="307777"/>
          </a:xfrm>
          <a:prstGeom prst="rect">
            <a:avLst/>
          </a:prstGeom>
          <a:noFill/>
        </p:spPr>
        <p:txBody>
          <a:bodyPr wrap="square" rtlCol="0">
            <a:spAutoFit/>
          </a:bodyPr>
          <a:lstStyle/>
          <a:p>
            <a:r>
              <a:rPr lang="en-US" sz="1400">
                <a:hlinkClick r:id="rId3"/>
              </a:rPr>
              <a:t>Semoegy, 2015</a:t>
            </a:r>
            <a:endParaRPr lang="en-US" sz="1400"/>
          </a:p>
        </p:txBody>
      </p:sp>
      <p:pic>
        <p:nvPicPr>
          <p:cNvPr id="7" name="Picture 7" descr="Related image"/>
          <p:cNvPicPr>
            <a:picLocks noChangeAspect="1"/>
          </p:cNvPicPr>
          <p:nvPr/>
        </p:nvPicPr>
        <p:blipFill>
          <a:blip r:embed="rId4"/>
          <a:stretch>
            <a:fillRect/>
          </a:stretch>
        </p:blipFill>
        <p:spPr>
          <a:xfrm>
            <a:off x="4526280" y="3034462"/>
            <a:ext cx="4389120" cy="3103325"/>
          </a:xfrm>
          <a:prstGeom prst="rect">
            <a:avLst/>
          </a:prstGeom>
        </p:spPr>
      </p:pic>
      <p:sp>
        <p:nvSpPr>
          <p:cNvPr id="6" name="TextBox 5"/>
          <p:cNvSpPr txBox="1"/>
          <p:nvPr/>
        </p:nvSpPr>
        <p:spPr>
          <a:xfrm>
            <a:off x="434975" y="4278347"/>
            <a:ext cx="1263196" cy="307777"/>
          </a:xfrm>
          <a:prstGeom prst="rect">
            <a:avLst/>
          </a:prstGeom>
          <a:noFill/>
        </p:spPr>
        <p:txBody>
          <a:bodyPr wrap="square" rtlCol="0">
            <a:spAutoFit/>
          </a:bodyPr>
          <a:lstStyle/>
          <a:p>
            <a:r>
              <a:rPr lang="en-US" sz="1400">
                <a:hlinkClick r:id="rId5"/>
              </a:rPr>
              <a:t>WMDO, 2015</a:t>
            </a:r>
            <a:endParaRPr lang="en-US" sz="1400"/>
          </a:p>
        </p:txBody>
      </p:sp>
      <p:pic>
        <p:nvPicPr>
          <p:cNvPr id="4" name="Picture 5" descr="These two images show 2 different types of stand-alone CDS configurations."/>
          <p:cNvPicPr>
            <a:picLocks noChangeAspect="1"/>
          </p:cNvPicPr>
          <p:nvPr/>
        </p:nvPicPr>
        <p:blipFill>
          <a:blip r:embed="rId6"/>
          <a:stretch>
            <a:fillRect/>
          </a:stretch>
        </p:blipFill>
        <p:spPr>
          <a:xfrm>
            <a:off x="434975" y="1155346"/>
            <a:ext cx="3931920" cy="3069660"/>
          </a:xfrm>
          <a:prstGeom prst="rect">
            <a:avLst/>
          </a:prstGeom>
        </p:spPr>
      </p:pic>
      <p:sp>
        <p:nvSpPr>
          <p:cNvPr id="2" name="Title 1"/>
          <p:cNvSpPr>
            <a:spLocks noGrp="1"/>
          </p:cNvSpPr>
          <p:nvPr>
            <p:ph type="title"/>
          </p:nvPr>
        </p:nvSpPr>
        <p:spPr/>
        <p:txBody>
          <a:bodyPr/>
          <a:lstStyle/>
          <a:p>
            <a:r>
              <a:rPr lang="en-US"/>
              <a:t>Stand-Alone CDS</a:t>
            </a:r>
          </a:p>
        </p:txBody>
      </p:sp>
    </p:spTree>
    <p:extLst>
      <p:ext uri="{BB962C8B-B14F-4D97-AF65-F5344CB8AC3E}">
        <p14:creationId xmlns:p14="http://schemas.microsoft.com/office/powerpoint/2010/main" val="2073547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59ABE3D-0306-47E9-8957-6FD3294A431B}" type="slidenum">
              <a:rPr lang="en-US" smtClean="0"/>
              <a:pPr/>
              <a:t>14</a:t>
            </a:fld>
            <a:endParaRPr lang="en-US"/>
          </a:p>
        </p:txBody>
      </p:sp>
      <p:pic>
        <p:nvPicPr>
          <p:cNvPr id="4" name="Picture 4" descr="This is an image of a stand-alone CDS intervention that is a type of healthcare app accessed via a smart phone.  The application is called &quot;Health Guard&quot; and can capture systolic and diastolic blood pressure, pulse, and an ECG reading. "/>
          <p:cNvPicPr>
            <a:picLocks noChangeAspect="1"/>
          </p:cNvPicPr>
          <p:nvPr/>
        </p:nvPicPr>
        <p:blipFill>
          <a:blip r:embed="rId3"/>
          <a:stretch>
            <a:fillRect/>
          </a:stretch>
        </p:blipFill>
        <p:spPr>
          <a:xfrm>
            <a:off x="789351" y="1231599"/>
            <a:ext cx="7772400" cy="4802726"/>
          </a:xfrm>
          <a:prstGeom prst="rect">
            <a:avLst/>
          </a:prstGeom>
        </p:spPr>
      </p:pic>
      <p:sp>
        <p:nvSpPr>
          <p:cNvPr id="3" name="Title 2"/>
          <p:cNvSpPr>
            <a:spLocks noGrp="1"/>
          </p:cNvSpPr>
          <p:nvPr>
            <p:ph type="title"/>
          </p:nvPr>
        </p:nvSpPr>
        <p:spPr/>
        <p:txBody>
          <a:bodyPr/>
          <a:lstStyle/>
          <a:p>
            <a:r>
              <a:rPr lang="en-US"/>
              <a:t>Stand-Alone CDS</a:t>
            </a:r>
          </a:p>
        </p:txBody>
      </p:sp>
    </p:spTree>
    <p:extLst>
      <p:ext uri="{BB962C8B-B14F-4D97-AF65-F5344CB8AC3E}">
        <p14:creationId xmlns:p14="http://schemas.microsoft.com/office/powerpoint/2010/main" val="2727017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15</a:t>
            </a:fld>
            <a:endParaRPr lang="en-US"/>
          </a:p>
        </p:txBody>
      </p:sp>
      <p:sp>
        <p:nvSpPr>
          <p:cNvPr id="4" name="Text Placeholder 3"/>
          <p:cNvSpPr>
            <a:spLocks noGrp="1"/>
          </p:cNvSpPr>
          <p:nvPr>
            <p:ph type="body" sz="quarter" idx="11"/>
          </p:nvPr>
        </p:nvSpPr>
        <p:spPr>
          <a:xfrm>
            <a:off x="463255" y="1126378"/>
            <a:ext cx="4083050" cy="5057078"/>
          </a:xfrm>
        </p:spPr>
        <p:txBody>
          <a:bodyPr>
            <a:normAutofit fontScale="92500" lnSpcReduction="10000"/>
          </a:bodyPr>
          <a:lstStyle/>
          <a:p>
            <a:pPr marL="0" indent="0">
              <a:lnSpc>
                <a:spcPct val="90000"/>
              </a:lnSpc>
              <a:spcBef>
                <a:spcPts val="600"/>
              </a:spcBef>
              <a:buNone/>
            </a:pPr>
            <a:r>
              <a:rPr lang="en-US" b="1">
                <a:solidFill>
                  <a:srgbClr val="174782"/>
                </a:solidFill>
              </a:rPr>
              <a:t>Integrated</a:t>
            </a:r>
          </a:p>
          <a:p>
            <a:r>
              <a:rPr lang="en-US">
                <a:solidFill>
                  <a:srgbClr val="174782"/>
                </a:solidFill>
              </a:rPr>
              <a:t>Information flows from beginning to end</a:t>
            </a:r>
          </a:p>
          <a:p>
            <a:r>
              <a:rPr lang="en-US">
                <a:solidFill>
                  <a:srgbClr val="174782"/>
                </a:solidFill>
              </a:rPr>
              <a:t>Utilizes all pertinent data for decision making</a:t>
            </a:r>
          </a:p>
          <a:p>
            <a:r>
              <a:rPr lang="en-US">
                <a:solidFill>
                  <a:srgbClr val="174782"/>
                </a:solidFill>
              </a:rPr>
              <a:t>Avoids re-entry (manual) of recorded data </a:t>
            </a:r>
          </a:p>
          <a:p>
            <a:r>
              <a:rPr lang="en-US">
                <a:solidFill>
                  <a:srgbClr val="174782"/>
                </a:solidFill>
              </a:rPr>
              <a:t>More secure than Stand-Alone</a:t>
            </a:r>
          </a:p>
        </p:txBody>
      </p:sp>
      <p:sp>
        <p:nvSpPr>
          <p:cNvPr id="5" name="Text Placeholder 4"/>
          <p:cNvSpPr>
            <a:spLocks noGrp="1"/>
          </p:cNvSpPr>
          <p:nvPr>
            <p:ph type="body" sz="quarter" idx="12"/>
          </p:nvPr>
        </p:nvSpPr>
        <p:spPr>
          <a:xfrm>
            <a:off x="4769341" y="1126379"/>
            <a:ext cx="4083050" cy="5057077"/>
          </a:xfrm>
        </p:spPr>
        <p:txBody>
          <a:bodyPr>
            <a:normAutofit fontScale="92500" lnSpcReduction="20000"/>
          </a:bodyPr>
          <a:lstStyle/>
          <a:p>
            <a:pPr marL="0" indent="0">
              <a:spcBef>
                <a:spcPts val="1824"/>
              </a:spcBef>
              <a:buNone/>
            </a:pPr>
            <a:r>
              <a:rPr lang="en-US" b="1">
                <a:solidFill>
                  <a:srgbClr val="174782"/>
                </a:solidFill>
              </a:rPr>
              <a:t>Stand-Alone</a:t>
            </a:r>
          </a:p>
          <a:p>
            <a:r>
              <a:rPr lang="en-US">
                <a:solidFill>
                  <a:srgbClr val="174782"/>
                </a:solidFill>
              </a:rPr>
              <a:t>Easier to set up &amp; test</a:t>
            </a:r>
          </a:p>
          <a:p>
            <a:r>
              <a:rPr lang="en-US">
                <a:solidFill>
                  <a:srgbClr val="174782"/>
                </a:solidFill>
              </a:rPr>
              <a:t>More development flexibility</a:t>
            </a:r>
          </a:p>
          <a:p>
            <a:r>
              <a:rPr lang="en-US">
                <a:solidFill>
                  <a:srgbClr val="174782"/>
                </a:solidFill>
              </a:rPr>
              <a:t>May be less expensive</a:t>
            </a:r>
          </a:p>
          <a:p>
            <a:r>
              <a:rPr lang="en-US">
                <a:solidFill>
                  <a:srgbClr val="174782"/>
                </a:solidFill>
              </a:rPr>
              <a:t>More difficult to be “real time”</a:t>
            </a:r>
          </a:p>
          <a:p>
            <a:r>
              <a:rPr lang="en-US">
                <a:solidFill>
                  <a:srgbClr val="174782"/>
                </a:solidFill>
              </a:rPr>
              <a:t>More labor intensive to run (e.g., duplicate data entry)</a:t>
            </a:r>
          </a:p>
          <a:p>
            <a:r>
              <a:rPr lang="en-US">
                <a:solidFill>
                  <a:srgbClr val="174782"/>
                </a:solidFill>
              </a:rPr>
              <a:t>Less secure than Integrated</a:t>
            </a:r>
          </a:p>
          <a:p>
            <a:endParaRPr lang="en-US"/>
          </a:p>
        </p:txBody>
      </p:sp>
      <p:sp>
        <p:nvSpPr>
          <p:cNvPr id="2" name="Title 1"/>
          <p:cNvSpPr>
            <a:spLocks noGrp="1"/>
          </p:cNvSpPr>
          <p:nvPr>
            <p:ph type="title"/>
          </p:nvPr>
        </p:nvSpPr>
        <p:spPr/>
        <p:txBody>
          <a:bodyPr>
            <a:normAutofit/>
          </a:bodyPr>
          <a:lstStyle/>
          <a:p>
            <a:r>
              <a:rPr lang="en-US"/>
              <a:t>Integrated vs. Stand-Alone</a:t>
            </a:r>
          </a:p>
        </p:txBody>
      </p:sp>
    </p:spTree>
    <p:extLst>
      <p:ext uri="{BB962C8B-B14F-4D97-AF65-F5344CB8AC3E}">
        <p14:creationId xmlns:p14="http://schemas.microsoft.com/office/powerpoint/2010/main" val="1553065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lstStyle/>
          <a:p>
            <a:r>
              <a:rPr lang="en-US">
                <a:solidFill>
                  <a:srgbClr val="174782"/>
                </a:solidFill>
              </a:rPr>
              <a:t>Push = “server push”</a:t>
            </a:r>
          </a:p>
          <a:p>
            <a:r>
              <a:rPr lang="en-US">
                <a:solidFill>
                  <a:srgbClr val="174782"/>
                </a:solidFill>
              </a:rPr>
              <a:t>A style of decision support:</a:t>
            </a:r>
          </a:p>
          <a:p>
            <a:pPr lvl="1"/>
            <a:r>
              <a:rPr lang="en-US"/>
              <a:t>Decision is initiated by the publisher or “central server”</a:t>
            </a:r>
          </a:p>
          <a:p>
            <a:pPr lvl="1"/>
            <a:r>
              <a:rPr lang="en-US"/>
              <a:t>Response is “pushed” to the clinician</a:t>
            </a:r>
          </a:p>
          <a:p>
            <a:pPr lvl="1"/>
            <a:r>
              <a:rPr lang="en-US"/>
              <a:t>The CDS intervention is “listening” </a:t>
            </a:r>
          </a:p>
          <a:p>
            <a:pPr lvl="2"/>
            <a:r>
              <a:rPr lang="en-US"/>
              <a:t>Data is entered to prompt an alert </a:t>
            </a:r>
          </a:p>
          <a:p>
            <a:pPr lvl="2"/>
            <a:r>
              <a:rPr lang="en-US"/>
              <a:t>Alert is “pushed” out to the clinician</a:t>
            </a:r>
          </a:p>
          <a:p>
            <a:r>
              <a:rPr lang="en-US" b="1">
                <a:solidFill>
                  <a:srgbClr val="174782"/>
                </a:solidFill>
              </a:rPr>
              <a:t>Example: Med/Med Interaction, Med/Allergy </a:t>
            </a:r>
          </a:p>
          <a:p>
            <a:endParaRPr lang="en-US"/>
          </a:p>
        </p:txBody>
      </p:sp>
      <p:sp>
        <p:nvSpPr>
          <p:cNvPr id="3" name="Slide Number Placeholder 2"/>
          <p:cNvSpPr>
            <a:spLocks noGrp="1"/>
          </p:cNvSpPr>
          <p:nvPr>
            <p:ph type="sldNum" sz="quarter" idx="12"/>
          </p:nvPr>
        </p:nvSpPr>
        <p:spPr/>
        <p:txBody>
          <a:bodyPr/>
          <a:lstStyle/>
          <a:p>
            <a:fld id="{059ABE3D-0306-47E9-8957-6FD3294A431B}" type="slidenum">
              <a:rPr lang="en-US" smtClean="0"/>
              <a:pPr/>
              <a:t>16</a:t>
            </a:fld>
            <a:endParaRPr lang="en-US"/>
          </a:p>
        </p:txBody>
      </p:sp>
      <p:sp>
        <p:nvSpPr>
          <p:cNvPr id="2" name="Title 1"/>
          <p:cNvSpPr>
            <a:spLocks noGrp="1"/>
          </p:cNvSpPr>
          <p:nvPr>
            <p:ph type="title"/>
          </p:nvPr>
        </p:nvSpPr>
        <p:spPr/>
        <p:txBody>
          <a:bodyPr/>
          <a:lstStyle/>
          <a:p>
            <a:r>
              <a:rPr lang="en-US"/>
              <a:t>Push CDS Interventions</a:t>
            </a:r>
          </a:p>
        </p:txBody>
      </p:sp>
    </p:spTree>
    <p:extLst>
      <p:ext uri="{BB962C8B-B14F-4D97-AF65-F5344CB8AC3E}">
        <p14:creationId xmlns:p14="http://schemas.microsoft.com/office/powerpoint/2010/main" val="1570983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59ABE3D-0306-47E9-8957-6FD3294A431B}" type="slidenum">
              <a:rPr lang="en-US" smtClean="0"/>
              <a:pPr/>
              <a:t>17</a:t>
            </a:fld>
            <a:endParaRPr lang="en-US"/>
          </a:p>
        </p:txBody>
      </p:sp>
      <p:pic>
        <p:nvPicPr>
          <p:cNvPr id="3" name="Picture 2" descr="This is a screen shot eample of a &quot;push&quot; CD  alert pop-up, alerting the user that this patient has a confirmed anaphylactic reaction to aspirin.  "/>
          <p:cNvPicPr>
            <a:picLocks noChangeAspect="1"/>
          </p:cNvPicPr>
          <p:nvPr/>
        </p:nvPicPr>
        <p:blipFill>
          <a:blip r:embed="rId3"/>
          <a:stretch>
            <a:fillRect/>
          </a:stretch>
        </p:blipFill>
        <p:spPr>
          <a:xfrm>
            <a:off x="1109391" y="1069605"/>
            <a:ext cx="7132320" cy="5349240"/>
          </a:xfrm>
          <a:prstGeom prst="rect">
            <a:avLst/>
          </a:prstGeom>
        </p:spPr>
      </p:pic>
      <p:sp>
        <p:nvSpPr>
          <p:cNvPr id="5" name="Title 4"/>
          <p:cNvSpPr>
            <a:spLocks noGrp="1"/>
          </p:cNvSpPr>
          <p:nvPr>
            <p:ph type="title"/>
          </p:nvPr>
        </p:nvSpPr>
        <p:spPr/>
        <p:txBody>
          <a:bodyPr/>
          <a:lstStyle/>
          <a:p>
            <a:r>
              <a:rPr lang="en-US"/>
              <a:t>Push CDS</a:t>
            </a:r>
          </a:p>
        </p:txBody>
      </p:sp>
    </p:spTree>
    <p:extLst>
      <p:ext uri="{BB962C8B-B14F-4D97-AF65-F5344CB8AC3E}">
        <p14:creationId xmlns:p14="http://schemas.microsoft.com/office/powerpoint/2010/main" val="1195282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lstStyle/>
          <a:p>
            <a:r>
              <a:rPr lang="en-US">
                <a:solidFill>
                  <a:srgbClr val="174782"/>
                </a:solidFill>
              </a:rPr>
              <a:t>Request for support on a clinical decision </a:t>
            </a:r>
          </a:p>
          <a:p>
            <a:r>
              <a:rPr lang="en-US">
                <a:solidFill>
                  <a:srgbClr val="174782"/>
                </a:solidFill>
              </a:rPr>
              <a:t>Initiated by the clinician</a:t>
            </a:r>
          </a:p>
          <a:p>
            <a:pPr lvl="1"/>
            <a:r>
              <a:rPr lang="en-US"/>
              <a:t>Clinician (or computer system) is at a specific point in decision making</a:t>
            </a:r>
          </a:p>
          <a:p>
            <a:pPr lvl="1"/>
            <a:r>
              <a:rPr lang="en-US"/>
              <a:t>Clinician seeks information (queries the database) </a:t>
            </a:r>
          </a:p>
          <a:p>
            <a:pPr lvl="1"/>
            <a:r>
              <a:rPr lang="en-US"/>
              <a:t>System provides suggestion or critique to guide decision</a:t>
            </a:r>
          </a:p>
          <a:p>
            <a:r>
              <a:rPr lang="en-US" b="1">
                <a:solidFill>
                  <a:srgbClr val="174782"/>
                </a:solidFill>
              </a:rPr>
              <a:t>Example: Clinician seeks assistance from CDS for appropriate, cost-effective antibiotic medication ordering</a:t>
            </a:r>
          </a:p>
          <a:p>
            <a:endParaRPr lang="en-US"/>
          </a:p>
        </p:txBody>
      </p:sp>
      <p:sp>
        <p:nvSpPr>
          <p:cNvPr id="3" name="Slide Number Placeholder 2"/>
          <p:cNvSpPr>
            <a:spLocks noGrp="1"/>
          </p:cNvSpPr>
          <p:nvPr>
            <p:ph type="sldNum" sz="quarter" idx="12"/>
          </p:nvPr>
        </p:nvSpPr>
        <p:spPr/>
        <p:txBody>
          <a:bodyPr/>
          <a:lstStyle/>
          <a:p>
            <a:fld id="{059ABE3D-0306-47E9-8957-6FD3294A431B}" type="slidenum">
              <a:rPr lang="en-US" smtClean="0"/>
              <a:pPr/>
              <a:t>18</a:t>
            </a:fld>
            <a:endParaRPr lang="en-US"/>
          </a:p>
        </p:txBody>
      </p:sp>
      <p:sp>
        <p:nvSpPr>
          <p:cNvPr id="2" name="Title 1"/>
          <p:cNvSpPr>
            <a:spLocks noGrp="1"/>
          </p:cNvSpPr>
          <p:nvPr>
            <p:ph type="title"/>
          </p:nvPr>
        </p:nvSpPr>
        <p:spPr/>
        <p:txBody>
          <a:bodyPr>
            <a:normAutofit/>
          </a:bodyPr>
          <a:lstStyle/>
          <a:p>
            <a:r>
              <a:rPr lang="en-US"/>
              <a:t>Pull CDS Interventions</a:t>
            </a:r>
          </a:p>
        </p:txBody>
      </p:sp>
    </p:spTree>
    <p:extLst>
      <p:ext uri="{BB962C8B-B14F-4D97-AF65-F5344CB8AC3E}">
        <p14:creationId xmlns:p14="http://schemas.microsoft.com/office/powerpoint/2010/main" val="1180731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19</a:t>
            </a:fld>
            <a:endParaRPr lang="en-US"/>
          </a:p>
        </p:txBody>
      </p:sp>
      <p:sp>
        <p:nvSpPr>
          <p:cNvPr id="6" name="TextBox 5"/>
          <p:cNvSpPr txBox="1"/>
          <p:nvPr/>
        </p:nvSpPr>
        <p:spPr>
          <a:xfrm>
            <a:off x="6718090" y="6523221"/>
            <a:ext cx="1316636" cy="304800"/>
          </a:xfrm>
          <a:prstGeom prst="rect">
            <a:avLst/>
          </a:prstGeom>
          <a:noFill/>
        </p:spPr>
        <p:txBody>
          <a:bodyPr wrap="square" rtlCol="0">
            <a:spAutoFit/>
          </a:bodyPr>
          <a:lstStyle/>
          <a:p>
            <a:r>
              <a:rPr lang="en-US" sz="1400">
                <a:solidFill>
                  <a:schemeClr val="bg1"/>
                </a:solidFill>
              </a:rPr>
              <a:t>Phillips, 2017</a:t>
            </a:r>
          </a:p>
        </p:txBody>
      </p:sp>
      <p:pic>
        <p:nvPicPr>
          <p:cNvPr id="4" name="Picture 3" descr="In this example, the clinician is looking up guidelines for a specific medication. Since she is “requesting” additional information, this is considered a “pull” configuration for the CDS. &#10;&#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00" y="1096640"/>
            <a:ext cx="8128000" cy="5207000"/>
          </a:xfrm>
          <a:prstGeom prst="rect">
            <a:avLst/>
          </a:prstGeom>
        </p:spPr>
      </p:pic>
      <p:sp>
        <p:nvSpPr>
          <p:cNvPr id="2" name="Title 1"/>
          <p:cNvSpPr>
            <a:spLocks noGrp="1"/>
          </p:cNvSpPr>
          <p:nvPr>
            <p:ph type="title"/>
          </p:nvPr>
        </p:nvSpPr>
        <p:spPr/>
        <p:txBody>
          <a:bodyPr/>
          <a:lstStyle/>
          <a:p>
            <a:r>
              <a:rPr lang="en-US"/>
              <a:t>Pull CDS</a:t>
            </a:r>
          </a:p>
        </p:txBody>
      </p:sp>
    </p:spTree>
    <p:extLst>
      <p:ext uri="{BB962C8B-B14F-4D97-AF65-F5344CB8AC3E}">
        <p14:creationId xmlns:p14="http://schemas.microsoft.com/office/powerpoint/2010/main" val="35574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A9FAB9-3D9C-AA44-8CF7-200C9CA0643A}"/>
              </a:ext>
            </a:extLst>
          </p:cNvPr>
          <p:cNvSpPr>
            <a:spLocks noGrp="1"/>
          </p:cNvSpPr>
          <p:nvPr>
            <p:ph idx="1"/>
          </p:nvPr>
        </p:nvSpPr>
        <p:spPr/>
        <p:txBody>
          <a:bodyPr/>
          <a:lstStyle/>
          <a:p>
            <a:r>
              <a:rPr lang="en-US" dirty="0">
                <a:solidFill>
                  <a:srgbClr val="174782"/>
                </a:solidFill>
              </a:rPr>
              <a:t>Clinical Decision Support </a:t>
            </a:r>
          </a:p>
          <a:p>
            <a:r>
              <a:rPr lang="en-US" dirty="0">
                <a:solidFill>
                  <a:srgbClr val="174782"/>
                </a:solidFill>
              </a:rPr>
              <a:t>CDS Interventions</a:t>
            </a:r>
          </a:p>
          <a:p>
            <a:r>
              <a:rPr lang="en-US" dirty="0">
                <a:solidFill>
                  <a:srgbClr val="174782"/>
                </a:solidFill>
              </a:rPr>
              <a:t>CDS Intervention Impact Evaluations</a:t>
            </a:r>
          </a:p>
        </p:txBody>
      </p:sp>
      <p:sp>
        <p:nvSpPr>
          <p:cNvPr id="3" name="Slide Number Placeholder 2">
            <a:extLst>
              <a:ext uri="{FF2B5EF4-FFF2-40B4-BE49-F238E27FC236}">
                <a16:creationId xmlns:a16="http://schemas.microsoft.com/office/drawing/2014/main" id="{79672983-51B8-3D4A-874D-8644E36A3187}"/>
              </a:ext>
            </a:extLst>
          </p:cNvPr>
          <p:cNvSpPr>
            <a:spLocks noGrp="1"/>
          </p:cNvSpPr>
          <p:nvPr>
            <p:ph type="sldNum" sz="quarter" idx="12"/>
          </p:nvPr>
        </p:nvSpPr>
        <p:spPr/>
        <p:txBody>
          <a:bodyPr/>
          <a:lstStyle/>
          <a:p>
            <a:fld id="{059ABE3D-0306-47E9-8957-6FD3294A431B}" type="slidenum">
              <a:rPr lang="en-US" smtClean="0"/>
              <a:pPr/>
              <a:t>2</a:t>
            </a:fld>
            <a:endParaRPr lang="en-US"/>
          </a:p>
        </p:txBody>
      </p:sp>
      <p:sp>
        <p:nvSpPr>
          <p:cNvPr id="4" name="Title 3">
            <a:extLst>
              <a:ext uri="{FF2B5EF4-FFF2-40B4-BE49-F238E27FC236}">
                <a16:creationId xmlns:a16="http://schemas.microsoft.com/office/drawing/2014/main" id="{44890472-47D7-0A40-9ED7-79D991C3A97F}"/>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494945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59ABE3D-0306-47E9-8957-6FD3294A431B}" type="slidenum">
              <a:rPr lang="en-US" smtClean="0"/>
              <a:pPr/>
              <a:t>20</a:t>
            </a:fld>
            <a:endParaRPr lang="en-US"/>
          </a:p>
        </p:txBody>
      </p:sp>
      <p:pic>
        <p:nvPicPr>
          <p:cNvPr id="5" name="Picture 5" descr="This is an example of the type of information that can be made available using a &quot;pull&quot; cds configuration.  In this case, the user has requested additoinal information about the medication amiodarone.  The decision support provides a picture of the forms and routes the medication is available, and information about when this medicine is appropriate and for what types of conditions. Dosing recommendations are also provided."/>
          <p:cNvPicPr>
            <a:picLocks noChangeAspect="1"/>
          </p:cNvPicPr>
          <p:nvPr/>
        </p:nvPicPr>
        <p:blipFill>
          <a:blip r:embed="rId3"/>
          <a:stretch>
            <a:fillRect/>
          </a:stretch>
        </p:blipFill>
        <p:spPr>
          <a:xfrm>
            <a:off x="1109391" y="1058211"/>
            <a:ext cx="7132320" cy="5360634"/>
          </a:xfrm>
          <a:prstGeom prst="rect">
            <a:avLst/>
          </a:prstGeom>
        </p:spPr>
      </p:pic>
      <p:sp>
        <p:nvSpPr>
          <p:cNvPr id="3" name="Title 2"/>
          <p:cNvSpPr>
            <a:spLocks noGrp="1"/>
          </p:cNvSpPr>
          <p:nvPr>
            <p:ph type="title"/>
          </p:nvPr>
        </p:nvSpPr>
        <p:spPr/>
        <p:txBody>
          <a:bodyPr/>
          <a:lstStyle/>
          <a:p>
            <a:r>
              <a:rPr lang="en-US"/>
              <a:t>Pull CDS</a:t>
            </a:r>
          </a:p>
        </p:txBody>
      </p:sp>
    </p:spTree>
    <p:extLst>
      <p:ext uri="{BB962C8B-B14F-4D97-AF65-F5344CB8AC3E}">
        <p14:creationId xmlns:p14="http://schemas.microsoft.com/office/powerpoint/2010/main" val="1348641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21</a:t>
            </a:fld>
            <a:endParaRPr lang="en-US"/>
          </a:p>
        </p:txBody>
      </p:sp>
      <p:sp>
        <p:nvSpPr>
          <p:cNvPr id="4" name="Text Placeholder 3"/>
          <p:cNvSpPr>
            <a:spLocks noGrp="1"/>
          </p:cNvSpPr>
          <p:nvPr>
            <p:ph type="body" sz="quarter" idx="11"/>
          </p:nvPr>
        </p:nvSpPr>
        <p:spPr/>
        <p:txBody>
          <a:bodyPr/>
          <a:lstStyle/>
          <a:p>
            <a:pPr marL="0" indent="0">
              <a:buNone/>
            </a:pPr>
            <a:r>
              <a:rPr lang="en-US" b="1">
                <a:solidFill>
                  <a:srgbClr val="174782"/>
                </a:solidFill>
              </a:rPr>
              <a:t>Pros</a:t>
            </a:r>
          </a:p>
          <a:p>
            <a:r>
              <a:rPr lang="en-US" sz="3000">
                <a:solidFill>
                  <a:srgbClr val="174782"/>
                </a:solidFill>
              </a:rPr>
              <a:t>Assists in decision making</a:t>
            </a:r>
          </a:p>
          <a:p>
            <a:r>
              <a:rPr lang="en-US" sz="3000">
                <a:solidFill>
                  <a:srgbClr val="174782"/>
                </a:solidFill>
              </a:rPr>
              <a:t>Contributes to patient safety &amp; quality in busy, chaotic environment </a:t>
            </a:r>
          </a:p>
          <a:p>
            <a:r>
              <a:rPr lang="en-US" sz="3000">
                <a:solidFill>
                  <a:srgbClr val="174782"/>
                </a:solidFill>
              </a:rPr>
              <a:t>Provides assistance regardless of clinician memory or state of mind</a:t>
            </a:r>
          </a:p>
        </p:txBody>
      </p:sp>
      <p:sp>
        <p:nvSpPr>
          <p:cNvPr id="8" name="Text Placeholder 7"/>
          <p:cNvSpPr>
            <a:spLocks noGrp="1"/>
          </p:cNvSpPr>
          <p:nvPr>
            <p:ph type="body" sz="quarter" idx="12"/>
          </p:nvPr>
        </p:nvSpPr>
        <p:spPr/>
        <p:txBody>
          <a:bodyPr/>
          <a:lstStyle/>
          <a:p>
            <a:pPr marL="0" indent="0">
              <a:buNone/>
            </a:pPr>
            <a:r>
              <a:rPr lang="en-US" b="1">
                <a:solidFill>
                  <a:srgbClr val="174782"/>
                </a:solidFill>
              </a:rPr>
              <a:t>Cons</a:t>
            </a:r>
          </a:p>
          <a:p>
            <a:r>
              <a:rPr lang="en-US">
                <a:solidFill>
                  <a:srgbClr val="174782"/>
                </a:solidFill>
              </a:rPr>
              <a:t>No easy way to request more input</a:t>
            </a:r>
          </a:p>
          <a:p>
            <a:r>
              <a:rPr lang="en-US">
                <a:solidFill>
                  <a:srgbClr val="174782"/>
                </a:solidFill>
              </a:rPr>
              <a:t>May end up with decision support not needed or used for that patient at that time</a:t>
            </a:r>
          </a:p>
          <a:p>
            <a:r>
              <a:rPr lang="en-US">
                <a:solidFill>
                  <a:srgbClr val="174782"/>
                </a:solidFill>
              </a:rPr>
              <a:t>Alert fatigue</a:t>
            </a:r>
          </a:p>
          <a:p>
            <a:endParaRPr lang="en-US"/>
          </a:p>
        </p:txBody>
      </p:sp>
      <p:sp>
        <p:nvSpPr>
          <p:cNvPr id="2" name="Title 1"/>
          <p:cNvSpPr>
            <a:spLocks noGrp="1"/>
          </p:cNvSpPr>
          <p:nvPr>
            <p:ph type="title"/>
          </p:nvPr>
        </p:nvSpPr>
        <p:spPr/>
        <p:txBody>
          <a:bodyPr/>
          <a:lstStyle/>
          <a:p>
            <a:r>
              <a:rPr lang="en-US"/>
              <a:t>Push CDS Interventions</a:t>
            </a:r>
          </a:p>
        </p:txBody>
      </p:sp>
    </p:spTree>
    <p:extLst>
      <p:ext uri="{BB962C8B-B14F-4D97-AF65-F5344CB8AC3E}">
        <p14:creationId xmlns:p14="http://schemas.microsoft.com/office/powerpoint/2010/main" val="2729747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22</a:t>
            </a:fld>
            <a:endParaRPr lang="en-US"/>
          </a:p>
        </p:txBody>
      </p:sp>
      <p:sp>
        <p:nvSpPr>
          <p:cNvPr id="4" name="Text Placeholder 3"/>
          <p:cNvSpPr>
            <a:spLocks noGrp="1"/>
          </p:cNvSpPr>
          <p:nvPr>
            <p:ph type="body" sz="quarter" idx="11"/>
          </p:nvPr>
        </p:nvSpPr>
        <p:spPr/>
        <p:txBody>
          <a:bodyPr/>
          <a:lstStyle/>
          <a:p>
            <a:pPr marL="0" indent="0">
              <a:buNone/>
            </a:pPr>
            <a:r>
              <a:rPr lang="en-US" b="1">
                <a:solidFill>
                  <a:srgbClr val="174782"/>
                </a:solidFill>
              </a:rPr>
              <a:t>Pros</a:t>
            </a:r>
          </a:p>
          <a:p>
            <a:r>
              <a:rPr lang="en-US">
                <a:solidFill>
                  <a:srgbClr val="174782"/>
                </a:solidFill>
              </a:rPr>
              <a:t>Assists in decision making when the clinician is seeking assistance</a:t>
            </a:r>
          </a:p>
          <a:p>
            <a:r>
              <a:rPr lang="en-US">
                <a:solidFill>
                  <a:srgbClr val="174782"/>
                </a:solidFill>
              </a:rPr>
              <a:t>Only requests CDS and uses resources when needed</a:t>
            </a:r>
          </a:p>
          <a:p>
            <a:endParaRPr lang="en-US"/>
          </a:p>
        </p:txBody>
      </p:sp>
      <p:sp>
        <p:nvSpPr>
          <p:cNvPr id="5" name="Text Placeholder 4"/>
          <p:cNvSpPr>
            <a:spLocks noGrp="1"/>
          </p:cNvSpPr>
          <p:nvPr>
            <p:ph type="body" sz="quarter" idx="12"/>
          </p:nvPr>
        </p:nvSpPr>
        <p:spPr/>
        <p:txBody>
          <a:bodyPr/>
          <a:lstStyle/>
          <a:p>
            <a:pPr marL="0" indent="0">
              <a:buNone/>
            </a:pPr>
            <a:r>
              <a:rPr lang="en-US" b="1">
                <a:solidFill>
                  <a:srgbClr val="174782"/>
                </a:solidFill>
              </a:rPr>
              <a:t>Cons</a:t>
            </a:r>
          </a:p>
          <a:p>
            <a:r>
              <a:rPr lang="en-US">
                <a:solidFill>
                  <a:srgbClr val="174782"/>
                </a:solidFill>
              </a:rPr>
              <a:t>Clinician may not choose or remember to seek assistance</a:t>
            </a:r>
          </a:p>
          <a:p>
            <a:r>
              <a:rPr lang="en-US">
                <a:solidFill>
                  <a:srgbClr val="174782"/>
                </a:solidFill>
              </a:rPr>
              <a:t>Can be disruptive to workflow if user is unfamiliar with how to seek assistance</a:t>
            </a:r>
          </a:p>
          <a:p>
            <a:endParaRPr lang="en-US"/>
          </a:p>
        </p:txBody>
      </p:sp>
      <p:sp>
        <p:nvSpPr>
          <p:cNvPr id="2" name="Title 1"/>
          <p:cNvSpPr>
            <a:spLocks noGrp="1"/>
          </p:cNvSpPr>
          <p:nvPr>
            <p:ph type="title"/>
          </p:nvPr>
        </p:nvSpPr>
        <p:spPr/>
        <p:txBody>
          <a:bodyPr/>
          <a:lstStyle/>
          <a:p>
            <a:r>
              <a:rPr lang="en-US"/>
              <a:t>Pull CDS Intervention</a:t>
            </a:r>
          </a:p>
        </p:txBody>
      </p:sp>
    </p:spTree>
    <p:extLst>
      <p:ext uri="{BB962C8B-B14F-4D97-AF65-F5344CB8AC3E}">
        <p14:creationId xmlns:p14="http://schemas.microsoft.com/office/powerpoint/2010/main" val="1524104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lstStyle/>
          <a:p>
            <a:r>
              <a:rPr lang="en-US">
                <a:solidFill>
                  <a:srgbClr val="174782"/>
                </a:solidFill>
              </a:rPr>
              <a:t>One is </a:t>
            </a:r>
            <a:r>
              <a:rPr lang="en-US" b="1">
                <a:solidFill>
                  <a:srgbClr val="174782"/>
                </a:solidFill>
              </a:rPr>
              <a:t>not</a:t>
            </a:r>
            <a:r>
              <a:rPr lang="en-US">
                <a:solidFill>
                  <a:srgbClr val="174782"/>
                </a:solidFill>
              </a:rPr>
              <a:t> </a:t>
            </a:r>
            <a:r>
              <a:rPr lang="en-US" b="1" u="sng">
                <a:solidFill>
                  <a:srgbClr val="174782"/>
                </a:solidFill>
              </a:rPr>
              <a:t>better</a:t>
            </a:r>
            <a:r>
              <a:rPr lang="en-US">
                <a:solidFill>
                  <a:srgbClr val="174782"/>
                </a:solidFill>
              </a:rPr>
              <a:t> than the other </a:t>
            </a:r>
          </a:p>
          <a:p>
            <a:r>
              <a:rPr lang="en-US">
                <a:solidFill>
                  <a:srgbClr val="174782"/>
                </a:solidFill>
              </a:rPr>
              <a:t>Both push and pull CDS can be highly effective in clinical settings</a:t>
            </a:r>
          </a:p>
          <a:p>
            <a:r>
              <a:rPr lang="en-US">
                <a:solidFill>
                  <a:srgbClr val="174782"/>
                </a:solidFill>
              </a:rPr>
              <a:t>Selection: carefully evaluate needs</a:t>
            </a:r>
          </a:p>
          <a:p>
            <a:pPr lvl="1"/>
            <a:r>
              <a:rPr lang="en-US"/>
              <a:t>User</a:t>
            </a:r>
          </a:p>
          <a:p>
            <a:pPr lvl="1"/>
            <a:r>
              <a:rPr lang="en-US"/>
              <a:t>Specialty (clinical expertise)</a:t>
            </a:r>
          </a:p>
          <a:p>
            <a:pPr lvl="1"/>
            <a:r>
              <a:rPr lang="en-US"/>
              <a:t>System capabilities</a:t>
            </a:r>
          </a:p>
          <a:p>
            <a:pPr lvl="1"/>
            <a:r>
              <a:rPr lang="en-US"/>
              <a:t>Context of decision needs</a:t>
            </a:r>
          </a:p>
          <a:p>
            <a:pPr lvl="1"/>
            <a:r>
              <a:rPr lang="en-US"/>
              <a:t>Workflow</a:t>
            </a:r>
          </a:p>
          <a:p>
            <a:endParaRPr lang="en-US"/>
          </a:p>
        </p:txBody>
      </p:sp>
      <p:sp>
        <p:nvSpPr>
          <p:cNvPr id="3" name="Slide Number Placeholder 2"/>
          <p:cNvSpPr>
            <a:spLocks noGrp="1"/>
          </p:cNvSpPr>
          <p:nvPr>
            <p:ph type="sldNum" sz="quarter" idx="12"/>
          </p:nvPr>
        </p:nvSpPr>
        <p:spPr/>
        <p:txBody>
          <a:bodyPr/>
          <a:lstStyle/>
          <a:p>
            <a:fld id="{059ABE3D-0306-47E9-8957-6FD3294A431B}" type="slidenum">
              <a:rPr lang="en-US" smtClean="0"/>
              <a:pPr/>
              <a:t>23</a:t>
            </a:fld>
            <a:endParaRPr lang="en-US"/>
          </a:p>
        </p:txBody>
      </p:sp>
      <p:sp>
        <p:nvSpPr>
          <p:cNvPr id="2" name="Title 1"/>
          <p:cNvSpPr>
            <a:spLocks noGrp="1"/>
          </p:cNvSpPr>
          <p:nvPr>
            <p:ph type="title"/>
          </p:nvPr>
        </p:nvSpPr>
        <p:spPr/>
        <p:txBody>
          <a:bodyPr/>
          <a:lstStyle/>
          <a:p>
            <a:r>
              <a:rPr lang="en-US"/>
              <a:t>Push vs Pull CDS Intervention</a:t>
            </a:r>
          </a:p>
        </p:txBody>
      </p:sp>
    </p:spTree>
    <p:extLst>
      <p:ext uri="{BB962C8B-B14F-4D97-AF65-F5344CB8AC3E}">
        <p14:creationId xmlns:p14="http://schemas.microsoft.com/office/powerpoint/2010/main" val="1987889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normAutofit fontScale="92500" lnSpcReduction="10000"/>
          </a:bodyPr>
          <a:lstStyle/>
          <a:p>
            <a:r>
              <a:rPr lang="en-US">
                <a:solidFill>
                  <a:srgbClr val="174782"/>
                </a:solidFill>
              </a:rPr>
              <a:t>Presented in real time</a:t>
            </a:r>
          </a:p>
          <a:p>
            <a:r>
              <a:rPr lang="en-US">
                <a:solidFill>
                  <a:srgbClr val="174782"/>
                </a:solidFill>
              </a:rPr>
              <a:t>Response is presented directly on screen for clinical user</a:t>
            </a:r>
          </a:p>
          <a:p>
            <a:pPr lvl="1"/>
            <a:r>
              <a:rPr lang="en-US"/>
              <a:t>Requires clinician and CDSS to interact (communicate and respond to each other’s requests)</a:t>
            </a:r>
          </a:p>
          <a:p>
            <a:pPr lvl="1"/>
            <a:r>
              <a:rPr lang="en-US"/>
              <a:t>May forbid (block) activity until acknowledgement/reception of message (e.g., INR required to order Coumadin/warfarin)</a:t>
            </a:r>
          </a:p>
          <a:p>
            <a:r>
              <a:rPr lang="en-US" b="1">
                <a:solidFill>
                  <a:srgbClr val="174782"/>
                </a:solidFill>
              </a:rPr>
              <a:t>Example: Drug dose alert, use of dose calculator or order set</a:t>
            </a:r>
          </a:p>
          <a:p>
            <a:endParaRPr lang="en-US"/>
          </a:p>
        </p:txBody>
      </p:sp>
      <p:sp>
        <p:nvSpPr>
          <p:cNvPr id="3" name="Slide Number Placeholder 2"/>
          <p:cNvSpPr>
            <a:spLocks noGrp="1"/>
          </p:cNvSpPr>
          <p:nvPr>
            <p:ph type="sldNum" sz="quarter" idx="12"/>
          </p:nvPr>
        </p:nvSpPr>
        <p:spPr/>
        <p:txBody>
          <a:bodyPr/>
          <a:lstStyle/>
          <a:p>
            <a:fld id="{059ABE3D-0306-47E9-8957-6FD3294A431B}" type="slidenum">
              <a:rPr lang="en-US" smtClean="0"/>
              <a:pPr/>
              <a:t>24</a:t>
            </a:fld>
            <a:endParaRPr lang="en-US"/>
          </a:p>
        </p:txBody>
      </p:sp>
      <p:sp>
        <p:nvSpPr>
          <p:cNvPr id="2" name="Title 1"/>
          <p:cNvSpPr>
            <a:spLocks noGrp="1"/>
          </p:cNvSpPr>
          <p:nvPr>
            <p:ph type="title"/>
          </p:nvPr>
        </p:nvSpPr>
        <p:spPr/>
        <p:txBody>
          <a:bodyPr>
            <a:normAutofit/>
          </a:bodyPr>
          <a:lstStyle/>
          <a:p>
            <a:r>
              <a:rPr lang="en-US"/>
              <a:t>Synchronous CDS Interventions</a:t>
            </a:r>
          </a:p>
        </p:txBody>
      </p:sp>
    </p:spTree>
    <p:extLst>
      <p:ext uri="{BB962C8B-B14F-4D97-AF65-F5344CB8AC3E}">
        <p14:creationId xmlns:p14="http://schemas.microsoft.com/office/powerpoint/2010/main" val="4174516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lstStyle/>
          <a:p>
            <a:r>
              <a:rPr lang="en-US">
                <a:solidFill>
                  <a:srgbClr val="174782"/>
                </a:solidFill>
              </a:rPr>
              <a:t>Works in the background</a:t>
            </a:r>
          </a:p>
          <a:p>
            <a:r>
              <a:rPr lang="en-US">
                <a:solidFill>
                  <a:srgbClr val="174782"/>
                </a:solidFill>
              </a:rPr>
              <a:t>Works without overt action from clinical user</a:t>
            </a:r>
          </a:p>
          <a:p>
            <a:r>
              <a:rPr lang="en-US">
                <a:solidFill>
                  <a:srgbClr val="174782"/>
                </a:solidFill>
              </a:rPr>
              <a:t>CDSS response may be presented via asynchronous application</a:t>
            </a:r>
          </a:p>
          <a:p>
            <a:pPr lvl="1"/>
            <a:r>
              <a:rPr lang="en-US"/>
              <a:t>Email</a:t>
            </a:r>
          </a:p>
          <a:p>
            <a:pPr lvl="1"/>
            <a:r>
              <a:rPr lang="en-US"/>
              <a:t>Mobile text</a:t>
            </a:r>
          </a:p>
          <a:p>
            <a:pPr lvl="1"/>
            <a:r>
              <a:rPr lang="en-US"/>
              <a:t>Scheduling a notice for display at future login</a:t>
            </a:r>
          </a:p>
          <a:p>
            <a:r>
              <a:rPr lang="en-US" b="1">
                <a:solidFill>
                  <a:srgbClr val="174782"/>
                </a:solidFill>
              </a:rPr>
              <a:t>Example: CPRS Notification System (“View Alert Screen”)</a:t>
            </a:r>
          </a:p>
        </p:txBody>
      </p:sp>
      <p:sp>
        <p:nvSpPr>
          <p:cNvPr id="3" name="Slide Number Placeholder 2"/>
          <p:cNvSpPr>
            <a:spLocks noGrp="1"/>
          </p:cNvSpPr>
          <p:nvPr>
            <p:ph type="sldNum" sz="quarter" idx="12"/>
          </p:nvPr>
        </p:nvSpPr>
        <p:spPr/>
        <p:txBody>
          <a:bodyPr/>
          <a:lstStyle/>
          <a:p>
            <a:fld id="{059ABE3D-0306-47E9-8957-6FD3294A431B}" type="slidenum">
              <a:rPr lang="en-US" smtClean="0"/>
              <a:pPr/>
              <a:t>25</a:t>
            </a:fld>
            <a:endParaRPr lang="en-US"/>
          </a:p>
        </p:txBody>
      </p:sp>
      <p:sp>
        <p:nvSpPr>
          <p:cNvPr id="2" name="Title 1"/>
          <p:cNvSpPr>
            <a:spLocks noGrp="1"/>
          </p:cNvSpPr>
          <p:nvPr>
            <p:ph type="title"/>
          </p:nvPr>
        </p:nvSpPr>
        <p:spPr/>
        <p:txBody>
          <a:bodyPr>
            <a:normAutofit/>
          </a:bodyPr>
          <a:lstStyle/>
          <a:p>
            <a:r>
              <a:rPr lang="en-US"/>
              <a:t>Asynchronous CDS Intervention</a:t>
            </a:r>
          </a:p>
        </p:txBody>
      </p:sp>
    </p:spTree>
    <p:extLst>
      <p:ext uri="{BB962C8B-B14F-4D97-AF65-F5344CB8AC3E}">
        <p14:creationId xmlns:p14="http://schemas.microsoft.com/office/powerpoint/2010/main" val="1269239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lstStyle/>
          <a:p>
            <a:r>
              <a:rPr lang="en-US">
                <a:solidFill>
                  <a:srgbClr val="174782"/>
                </a:solidFill>
              </a:rPr>
              <a:t>Techniques are </a:t>
            </a:r>
            <a:r>
              <a:rPr lang="en-US" b="1" u="sng">
                <a:solidFill>
                  <a:srgbClr val="174782"/>
                </a:solidFill>
              </a:rPr>
              <a:t>synergistic</a:t>
            </a:r>
          </a:p>
          <a:p>
            <a:pPr lvl="1"/>
            <a:r>
              <a:rPr lang="en-US">
                <a:solidFill>
                  <a:srgbClr val="174782"/>
                </a:solidFill>
              </a:rPr>
              <a:t>The whole is greater than the sum of individual parts</a:t>
            </a:r>
          </a:p>
          <a:p>
            <a:r>
              <a:rPr lang="en-US" b="1">
                <a:solidFill>
                  <a:srgbClr val="174782"/>
                </a:solidFill>
              </a:rPr>
              <a:t>Example: Push &amp; Synchronous—</a:t>
            </a:r>
            <a:r>
              <a:rPr lang="en-US">
                <a:solidFill>
                  <a:srgbClr val="174782"/>
                </a:solidFill>
              </a:rPr>
              <a:t>Drug allergy alert appears when ordering a medication and patient has a documented allergy</a:t>
            </a:r>
          </a:p>
          <a:p>
            <a:r>
              <a:rPr lang="en-US" b="1">
                <a:solidFill>
                  <a:srgbClr val="174782"/>
                </a:solidFill>
              </a:rPr>
              <a:t>Example: Push &amp; Asynchronous—</a:t>
            </a:r>
            <a:r>
              <a:rPr lang="en-US">
                <a:solidFill>
                  <a:srgbClr val="174782"/>
                </a:solidFill>
              </a:rPr>
              <a:t>CPRS “View Alert Screen”</a:t>
            </a:r>
          </a:p>
          <a:p>
            <a:endParaRPr lang="en-US"/>
          </a:p>
        </p:txBody>
      </p:sp>
      <p:sp>
        <p:nvSpPr>
          <p:cNvPr id="3" name="Slide Number Placeholder 2"/>
          <p:cNvSpPr>
            <a:spLocks noGrp="1"/>
          </p:cNvSpPr>
          <p:nvPr>
            <p:ph type="sldNum" sz="quarter" idx="12"/>
          </p:nvPr>
        </p:nvSpPr>
        <p:spPr/>
        <p:txBody>
          <a:bodyPr/>
          <a:lstStyle/>
          <a:p>
            <a:fld id="{059ABE3D-0306-47E9-8957-6FD3294A431B}" type="slidenum">
              <a:rPr lang="en-US" smtClean="0"/>
              <a:pPr/>
              <a:t>26</a:t>
            </a:fld>
            <a:endParaRPr lang="en-US"/>
          </a:p>
        </p:txBody>
      </p:sp>
      <p:sp>
        <p:nvSpPr>
          <p:cNvPr id="2" name="Title 1"/>
          <p:cNvSpPr>
            <a:spLocks noGrp="1"/>
          </p:cNvSpPr>
          <p:nvPr>
            <p:ph type="title"/>
          </p:nvPr>
        </p:nvSpPr>
        <p:spPr/>
        <p:txBody>
          <a:bodyPr>
            <a:normAutofit/>
          </a:bodyPr>
          <a:lstStyle/>
          <a:p>
            <a:r>
              <a:rPr lang="en-US"/>
              <a:t>Combination CDS Interventions</a:t>
            </a:r>
          </a:p>
        </p:txBody>
      </p:sp>
    </p:spTree>
    <p:extLst>
      <p:ext uri="{BB962C8B-B14F-4D97-AF65-F5344CB8AC3E}">
        <p14:creationId xmlns:p14="http://schemas.microsoft.com/office/powerpoint/2010/main" val="4040274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lstStyle/>
          <a:p>
            <a:r>
              <a:rPr lang="en-US" b="1">
                <a:solidFill>
                  <a:srgbClr val="174782"/>
                </a:solidFill>
              </a:rPr>
              <a:t>Example: Pull &amp; Synchronous</a:t>
            </a:r>
            <a:r>
              <a:rPr lang="en-US">
                <a:solidFill>
                  <a:srgbClr val="174782"/>
                </a:solidFill>
              </a:rPr>
              <a:t>—Provider requests dosing assistance when ordering antibiotic therapy for an infant</a:t>
            </a:r>
            <a:endParaRPr lang="en-US" b="1">
              <a:solidFill>
                <a:srgbClr val="174782"/>
              </a:solidFill>
            </a:endParaRPr>
          </a:p>
          <a:p>
            <a:r>
              <a:rPr lang="en-US" b="1">
                <a:solidFill>
                  <a:srgbClr val="174782"/>
                </a:solidFill>
              </a:rPr>
              <a:t>Example: Pull &amp; Asynchronous—</a:t>
            </a:r>
            <a:r>
              <a:rPr lang="en-US">
                <a:solidFill>
                  <a:srgbClr val="174782"/>
                </a:solidFill>
              </a:rPr>
              <a:t>Sending patient information and lab result data to a daily report of INR results for patients receiving anticoagulation therapy for review by clinician at later time</a:t>
            </a:r>
          </a:p>
        </p:txBody>
      </p:sp>
      <p:sp>
        <p:nvSpPr>
          <p:cNvPr id="3" name="Slide Number Placeholder 2"/>
          <p:cNvSpPr>
            <a:spLocks noGrp="1"/>
          </p:cNvSpPr>
          <p:nvPr>
            <p:ph type="sldNum" sz="quarter" idx="12"/>
          </p:nvPr>
        </p:nvSpPr>
        <p:spPr/>
        <p:txBody>
          <a:bodyPr/>
          <a:lstStyle/>
          <a:p>
            <a:fld id="{059ABE3D-0306-47E9-8957-6FD3294A431B}" type="slidenum">
              <a:rPr lang="en-US" smtClean="0"/>
              <a:pPr/>
              <a:t>27</a:t>
            </a:fld>
            <a:endParaRPr lang="en-US"/>
          </a:p>
        </p:txBody>
      </p:sp>
      <p:sp>
        <p:nvSpPr>
          <p:cNvPr id="2" name="Title 1"/>
          <p:cNvSpPr>
            <a:spLocks noGrp="1"/>
          </p:cNvSpPr>
          <p:nvPr>
            <p:ph type="title"/>
          </p:nvPr>
        </p:nvSpPr>
        <p:spPr/>
        <p:txBody>
          <a:bodyPr>
            <a:normAutofit/>
          </a:bodyPr>
          <a:lstStyle/>
          <a:p>
            <a:r>
              <a:rPr lang="en-US"/>
              <a:t>Combination CDS Interventions</a:t>
            </a:r>
          </a:p>
        </p:txBody>
      </p:sp>
    </p:spTree>
    <p:extLst>
      <p:ext uri="{BB962C8B-B14F-4D97-AF65-F5344CB8AC3E}">
        <p14:creationId xmlns:p14="http://schemas.microsoft.com/office/powerpoint/2010/main" val="993855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lstStyle/>
          <a:p>
            <a:r>
              <a:rPr lang="en-US">
                <a:solidFill>
                  <a:srgbClr val="174782"/>
                </a:solidFill>
              </a:rPr>
              <a:t>Combination of integrated and stand-alone CDS intervention </a:t>
            </a:r>
          </a:p>
          <a:p>
            <a:pPr lvl="1"/>
            <a:r>
              <a:rPr lang="en-US"/>
              <a:t>Interface (HL7, FHIR, other...)</a:t>
            </a:r>
          </a:p>
          <a:p>
            <a:pPr lvl="1"/>
            <a:r>
              <a:rPr lang="en-US"/>
              <a:t>Has knowledge base, algorithms, decision support</a:t>
            </a:r>
          </a:p>
          <a:p>
            <a:r>
              <a:rPr lang="en-US">
                <a:solidFill>
                  <a:srgbClr val="174782"/>
                </a:solidFill>
              </a:rPr>
              <a:t>Predictive analytics</a:t>
            </a:r>
          </a:p>
          <a:p>
            <a:r>
              <a:rPr lang="en-US">
                <a:solidFill>
                  <a:srgbClr val="174782"/>
                </a:solidFill>
              </a:rPr>
              <a:t>Machine-learning </a:t>
            </a:r>
          </a:p>
          <a:p>
            <a:r>
              <a:rPr lang="en-US">
                <a:solidFill>
                  <a:srgbClr val="174782"/>
                </a:solidFill>
              </a:rPr>
              <a:t>Cloud-based computations</a:t>
            </a:r>
          </a:p>
          <a:p>
            <a:endParaRPr lang="en-US"/>
          </a:p>
        </p:txBody>
      </p:sp>
      <p:sp>
        <p:nvSpPr>
          <p:cNvPr id="3" name="Slide Number Placeholder 2"/>
          <p:cNvSpPr>
            <a:spLocks noGrp="1"/>
          </p:cNvSpPr>
          <p:nvPr>
            <p:ph type="sldNum" sz="quarter" idx="12"/>
          </p:nvPr>
        </p:nvSpPr>
        <p:spPr/>
        <p:txBody>
          <a:bodyPr/>
          <a:lstStyle/>
          <a:p>
            <a:fld id="{059ABE3D-0306-47E9-8957-6FD3294A431B}" type="slidenum">
              <a:rPr lang="en-US" smtClean="0"/>
              <a:pPr/>
              <a:t>28</a:t>
            </a:fld>
            <a:endParaRPr lang="en-US"/>
          </a:p>
        </p:txBody>
      </p:sp>
      <p:sp>
        <p:nvSpPr>
          <p:cNvPr id="2" name="Title 1"/>
          <p:cNvSpPr>
            <a:spLocks noGrp="1"/>
          </p:cNvSpPr>
          <p:nvPr>
            <p:ph type="title"/>
          </p:nvPr>
        </p:nvSpPr>
        <p:spPr/>
        <p:txBody>
          <a:bodyPr/>
          <a:lstStyle/>
          <a:p>
            <a:r>
              <a:rPr lang="en-US"/>
              <a:t>Hybrid CDS Interventions</a:t>
            </a:r>
          </a:p>
        </p:txBody>
      </p:sp>
    </p:spTree>
    <p:extLst>
      <p:ext uri="{BB962C8B-B14F-4D97-AF65-F5344CB8AC3E}">
        <p14:creationId xmlns:p14="http://schemas.microsoft.com/office/powerpoint/2010/main" val="1305344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normAutofit fontScale="85000" lnSpcReduction="10000"/>
          </a:bodyPr>
          <a:lstStyle/>
          <a:p>
            <a:r>
              <a:rPr lang="en-US">
                <a:solidFill>
                  <a:srgbClr val="174782"/>
                </a:solidFill>
              </a:rPr>
              <a:t>Almost anything—Needs to be in computable format</a:t>
            </a:r>
          </a:p>
          <a:p>
            <a:r>
              <a:rPr lang="en-US">
                <a:solidFill>
                  <a:srgbClr val="174782"/>
                </a:solidFill>
              </a:rPr>
              <a:t>Coded clinical data</a:t>
            </a:r>
          </a:p>
          <a:p>
            <a:pPr lvl="1"/>
            <a:r>
              <a:rPr lang="en-US"/>
              <a:t>Collected by clinical information system (EMR) </a:t>
            </a:r>
          </a:p>
          <a:p>
            <a:pPr lvl="1"/>
            <a:r>
              <a:rPr lang="en-US"/>
              <a:t>Entered by clinician</a:t>
            </a:r>
          </a:p>
          <a:p>
            <a:r>
              <a:rPr lang="en-US">
                <a:solidFill>
                  <a:srgbClr val="174782"/>
                </a:solidFill>
              </a:rPr>
              <a:t>Textual data—via Natural Language Processing (NLP)</a:t>
            </a:r>
          </a:p>
          <a:p>
            <a:r>
              <a:rPr lang="en-US">
                <a:solidFill>
                  <a:srgbClr val="174782"/>
                </a:solidFill>
              </a:rPr>
              <a:t>Enterprise data warehouse/institutional resources</a:t>
            </a:r>
          </a:p>
          <a:p>
            <a:r>
              <a:rPr lang="en-US">
                <a:solidFill>
                  <a:srgbClr val="174782"/>
                </a:solidFill>
              </a:rPr>
              <a:t>Health Information Exchange (coded or textual)</a:t>
            </a:r>
          </a:p>
          <a:p>
            <a:r>
              <a:rPr lang="en-US">
                <a:solidFill>
                  <a:srgbClr val="174782"/>
                </a:solidFill>
              </a:rPr>
              <a:t>National guidelines</a:t>
            </a:r>
          </a:p>
          <a:p>
            <a:r>
              <a:rPr lang="en-US">
                <a:solidFill>
                  <a:srgbClr val="174782"/>
                </a:solidFill>
              </a:rPr>
              <a:t>Professional standards, competencies, protocols</a:t>
            </a:r>
          </a:p>
          <a:p>
            <a:r>
              <a:rPr lang="en-US">
                <a:solidFill>
                  <a:srgbClr val="174782"/>
                </a:solidFill>
              </a:rPr>
              <a:t>Evidence (literature)</a:t>
            </a:r>
          </a:p>
        </p:txBody>
      </p:sp>
      <p:sp>
        <p:nvSpPr>
          <p:cNvPr id="3" name="Slide Number Placeholder 2"/>
          <p:cNvSpPr>
            <a:spLocks noGrp="1"/>
          </p:cNvSpPr>
          <p:nvPr>
            <p:ph type="sldNum" sz="quarter" idx="12"/>
          </p:nvPr>
        </p:nvSpPr>
        <p:spPr/>
        <p:txBody>
          <a:bodyPr/>
          <a:lstStyle/>
          <a:p>
            <a:fld id="{059ABE3D-0306-47E9-8957-6FD3294A431B}" type="slidenum">
              <a:rPr lang="en-US" smtClean="0"/>
              <a:pPr/>
              <a:t>29</a:t>
            </a:fld>
            <a:endParaRPr lang="en-US"/>
          </a:p>
        </p:txBody>
      </p:sp>
      <p:sp>
        <p:nvSpPr>
          <p:cNvPr id="2" name="Title 1"/>
          <p:cNvSpPr>
            <a:spLocks noGrp="1"/>
          </p:cNvSpPr>
          <p:nvPr>
            <p:ph type="title"/>
          </p:nvPr>
        </p:nvSpPr>
        <p:spPr/>
        <p:txBody>
          <a:bodyPr/>
          <a:lstStyle/>
          <a:p>
            <a:r>
              <a:rPr lang="en-US"/>
              <a:t>CDS Intervention Information Sources </a:t>
            </a:r>
          </a:p>
        </p:txBody>
      </p:sp>
    </p:spTree>
    <p:extLst>
      <p:ext uri="{BB962C8B-B14F-4D97-AF65-F5344CB8AC3E}">
        <p14:creationId xmlns:p14="http://schemas.microsoft.com/office/powerpoint/2010/main" val="284454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normAutofit fontScale="92500" lnSpcReduction="20000"/>
          </a:bodyPr>
          <a:lstStyle/>
          <a:p>
            <a:pPr marL="0" indent="0">
              <a:buNone/>
            </a:pPr>
            <a:r>
              <a:rPr lang="en-US" dirty="0">
                <a:solidFill>
                  <a:srgbClr val="174782"/>
                </a:solidFill>
              </a:rPr>
              <a:t>By the end of this module, you will be able to:</a:t>
            </a:r>
          </a:p>
          <a:p>
            <a:r>
              <a:rPr lang="en-US" dirty="0">
                <a:solidFill>
                  <a:srgbClr val="174782"/>
                </a:solidFill>
              </a:rPr>
              <a:t>Identify three benefits of measuring CDS Interventions</a:t>
            </a:r>
          </a:p>
          <a:p>
            <a:r>
              <a:rPr lang="en-US" dirty="0">
                <a:solidFill>
                  <a:srgbClr val="174782"/>
                </a:solidFill>
              </a:rPr>
              <a:t>List the five rights of CDS (</a:t>
            </a:r>
            <a:r>
              <a:rPr lang="en-US" dirty="0" err="1">
                <a:solidFill>
                  <a:srgbClr val="174782"/>
                </a:solidFill>
              </a:rPr>
              <a:t>Osheroff</a:t>
            </a:r>
            <a:r>
              <a:rPr lang="en-US" dirty="0">
                <a:solidFill>
                  <a:srgbClr val="174782"/>
                </a:solidFill>
              </a:rPr>
              <a:t>)</a:t>
            </a:r>
          </a:p>
          <a:p>
            <a:r>
              <a:rPr lang="en-US" dirty="0">
                <a:solidFill>
                  <a:srgbClr val="174782"/>
                </a:solidFill>
              </a:rPr>
              <a:t>List three impact assessment categories of a CDS intervention</a:t>
            </a:r>
          </a:p>
          <a:p>
            <a:r>
              <a:rPr lang="en-US" dirty="0">
                <a:solidFill>
                  <a:srgbClr val="174782"/>
                </a:solidFill>
              </a:rPr>
              <a:t>Define key terms: </a:t>
            </a:r>
          </a:p>
          <a:p>
            <a:pPr lvl="1"/>
            <a:r>
              <a:rPr lang="en-US" sz="2800" dirty="0"/>
              <a:t>Clinical Decision Support (CDS) </a:t>
            </a:r>
          </a:p>
          <a:p>
            <a:pPr lvl="1"/>
            <a:r>
              <a:rPr lang="en-US" sz="2800" dirty="0"/>
              <a:t>CDS Intervention</a:t>
            </a:r>
          </a:p>
          <a:p>
            <a:pPr lvl="1"/>
            <a:r>
              <a:rPr lang="en-US" sz="2800" dirty="0"/>
              <a:t>CDS Impact Evaluation</a:t>
            </a:r>
            <a:endParaRPr lang="en-US" dirty="0"/>
          </a:p>
        </p:txBody>
      </p:sp>
      <p:sp>
        <p:nvSpPr>
          <p:cNvPr id="3" name="Slide Number Placeholder 2"/>
          <p:cNvSpPr>
            <a:spLocks noGrp="1"/>
          </p:cNvSpPr>
          <p:nvPr>
            <p:ph type="sldNum" sz="quarter" idx="12"/>
          </p:nvPr>
        </p:nvSpPr>
        <p:spPr/>
        <p:txBody>
          <a:bodyPr/>
          <a:lstStyle/>
          <a:p>
            <a:fld id="{059ABE3D-0306-47E9-8957-6FD3294A431B}" type="slidenum">
              <a:rPr lang="en-US" smtClean="0"/>
              <a:pPr/>
              <a:t>3</a:t>
            </a:fld>
            <a:endParaRPr lang="en-US"/>
          </a:p>
        </p:txBody>
      </p:sp>
      <p:sp>
        <p:nvSpPr>
          <p:cNvPr id="2" name="Title 1"/>
          <p:cNvSpPr>
            <a:spLocks noGrp="1"/>
          </p:cNvSpPr>
          <p:nvPr>
            <p:ph type="title"/>
          </p:nvPr>
        </p:nvSpPr>
        <p:spPr/>
        <p:txBody>
          <a:bodyPr/>
          <a:lstStyle/>
          <a:p>
            <a:r>
              <a:rPr lang="en-US"/>
              <a:t>Module 1 Objectives</a:t>
            </a:r>
          </a:p>
        </p:txBody>
      </p:sp>
    </p:spTree>
    <p:extLst>
      <p:ext uri="{BB962C8B-B14F-4D97-AF65-F5344CB8AC3E}">
        <p14:creationId xmlns:p14="http://schemas.microsoft.com/office/powerpoint/2010/main" val="3016740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lstStyle/>
          <a:p>
            <a:r>
              <a:rPr lang="en-US">
                <a:solidFill>
                  <a:srgbClr val="174782"/>
                </a:solidFill>
              </a:rPr>
              <a:t>May come from multiple sources</a:t>
            </a:r>
          </a:p>
          <a:p>
            <a:r>
              <a:rPr lang="en-US">
                <a:solidFill>
                  <a:srgbClr val="174782"/>
                </a:solidFill>
              </a:rPr>
              <a:t>For accurate CDS, data must always be:</a:t>
            </a:r>
          </a:p>
          <a:p>
            <a:pPr lvl="1"/>
            <a:r>
              <a:rPr lang="en-US"/>
              <a:t>Accurate</a:t>
            </a:r>
          </a:p>
          <a:p>
            <a:pPr lvl="1"/>
            <a:r>
              <a:rPr lang="en-US"/>
              <a:t>Timely</a:t>
            </a:r>
          </a:p>
          <a:p>
            <a:pPr lvl="1"/>
            <a:r>
              <a:rPr lang="en-US"/>
              <a:t>Precise</a:t>
            </a:r>
          </a:p>
          <a:p>
            <a:pPr marL="4763" indent="0" algn="ctr">
              <a:buNone/>
            </a:pPr>
            <a:r>
              <a:rPr lang="en-US" b="1">
                <a:solidFill>
                  <a:srgbClr val="174782"/>
                </a:solidFill>
              </a:rPr>
              <a:t>“Garbage in …Garbage out”</a:t>
            </a:r>
          </a:p>
          <a:p>
            <a:endParaRPr lang="en-US"/>
          </a:p>
        </p:txBody>
      </p:sp>
      <p:sp>
        <p:nvSpPr>
          <p:cNvPr id="3" name="Slide Number Placeholder 2"/>
          <p:cNvSpPr>
            <a:spLocks noGrp="1"/>
          </p:cNvSpPr>
          <p:nvPr>
            <p:ph type="sldNum" sz="quarter" idx="12"/>
          </p:nvPr>
        </p:nvSpPr>
        <p:spPr/>
        <p:txBody>
          <a:bodyPr/>
          <a:lstStyle/>
          <a:p>
            <a:fld id="{059ABE3D-0306-47E9-8957-6FD3294A431B}" type="slidenum">
              <a:rPr lang="en-US" smtClean="0"/>
              <a:pPr/>
              <a:t>30</a:t>
            </a:fld>
            <a:endParaRPr lang="en-US"/>
          </a:p>
        </p:txBody>
      </p:sp>
      <p:sp>
        <p:nvSpPr>
          <p:cNvPr id="2" name="Title 1"/>
          <p:cNvSpPr>
            <a:spLocks noGrp="1"/>
          </p:cNvSpPr>
          <p:nvPr>
            <p:ph type="title"/>
          </p:nvPr>
        </p:nvSpPr>
        <p:spPr/>
        <p:txBody>
          <a:bodyPr/>
          <a:lstStyle/>
          <a:p>
            <a:r>
              <a:rPr lang="en-US"/>
              <a:t>Data for CDS Interventions</a:t>
            </a:r>
          </a:p>
        </p:txBody>
      </p:sp>
    </p:spTree>
    <p:extLst>
      <p:ext uri="{BB962C8B-B14F-4D97-AF65-F5344CB8AC3E}">
        <p14:creationId xmlns:p14="http://schemas.microsoft.com/office/powerpoint/2010/main" val="2503015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CDS Intervention</a:t>
            </a:r>
          </a:p>
        </p:txBody>
      </p:sp>
      <p:sp>
        <p:nvSpPr>
          <p:cNvPr id="3" name="Slide Number Placeholder 2"/>
          <p:cNvSpPr>
            <a:spLocks noGrp="1"/>
          </p:cNvSpPr>
          <p:nvPr>
            <p:ph type="sldNum" sz="quarter" idx="4294967295"/>
          </p:nvPr>
        </p:nvSpPr>
        <p:spPr>
          <a:xfrm>
            <a:off x="7010400" y="6553200"/>
            <a:ext cx="2133600" cy="304800"/>
          </a:xfrm>
        </p:spPr>
        <p:txBody>
          <a:bodyPr/>
          <a:lstStyle/>
          <a:p>
            <a:fld id="{059ABE3D-0306-47E9-8957-6FD3294A431B}" type="slidenum">
              <a:rPr lang="en-US" smtClean="0"/>
              <a:pPr/>
              <a:t>31</a:t>
            </a:fld>
            <a:endParaRPr lang="en-US"/>
          </a:p>
        </p:txBody>
      </p:sp>
    </p:spTree>
    <p:extLst>
      <p:ext uri="{BB962C8B-B14F-4D97-AF65-F5344CB8AC3E}">
        <p14:creationId xmlns:p14="http://schemas.microsoft.com/office/powerpoint/2010/main" val="3073823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idx="1"/>
          </p:nvPr>
        </p:nvSpPr>
        <p:spPr/>
        <p:txBody>
          <a:bodyPr/>
          <a:lstStyle/>
          <a:p>
            <a:r>
              <a:rPr lang="en-US">
                <a:solidFill>
                  <a:srgbClr val="174782"/>
                </a:solidFill>
              </a:rPr>
              <a:t>Specific health information technology (HIT) tools that support clinical decision making </a:t>
            </a:r>
          </a:p>
          <a:p>
            <a:r>
              <a:rPr lang="en-US">
                <a:solidFill>
                  <a:srgbClr val="174782"/>
                </a:solidFill>
              </a:rPr>
              <a:t>Benefits:</a:t>
            </a:r>
          </a:p>
          <a:p>
            <a:pPr lvl="1"/>
            <a:r>
              <a:rPr lang="en-US"/>
              <a:t>Provide information at point of care</a:t>
            </a:r>
          </a:p>
          <a:p>
            <a:pPr lvl="1"/>
            <a:r>
              <a:rPr lang="en-US"/>
              <a:t>Prevent errors</a:t>
            </a:r>
          </a:p>
          <a:p>
            <a:pPr lvl="1"/>
            <a:r>
              <a:rPr lang="en-US"/>
              <a:t>Increase efficiency</a:t>
            </a:r>
          </a:p>
          <a:p>
            <a:pPr lvl="1"/>
            <a:r>
              <a:rPr lang="en-US"/>
              <a:t>Information-sharing (within and across settings) </a:t>
            </a:r>
          </a:p>
          <a:p>
            <a:pPr lvl="1"/>
            <a:r>
              <a:rPr lang="en-US"/>
              <a:t>Change provider decisions and actions</a:t>
            </a:r>
          </a:p>
          <a:p>
            <a:pPr lvl="1"/>
            <a:r>
              <a:rPr lang="en-US"/>
              <a:t>Increase preventive screenings</a:t>
            </a:r>
          </a:p>
          <a:p>
            <a:pPr lvl="1"/>
            <a:r>
              <a:rPr lang="en-US"/>
              <a:t>Increase the use of evidence-based information</a:t>
            </a:r>
          </a:p>
          <a:p>
            <a:pPr lvl="1"/>
            <a:endParaRPr lang="en-US"/>
          </a:p>
          <a:p>
            <a:pPr lvl="1"/>
            <a:endParaRPr lang="en-US"/>
          </a:p>
          <a:p>
            <a:pPr lvl="1"/>
            <a:endParaRPr lang="en-US"/>
          </a:p>
          <a:p>
            <a:pPr lvl="1"/>
            <a:endParaRPr lang="en-US"/>
          </a:p>
          <a:p>
            <a:pPr lvl="1"/>
            <a:endParaRPr lang="en-US"/>
          </a:p>
        </p:txBody>
      </p:sp>
      <p:sp>
        <p:nvSpPr>
          <p:cNvPr id="2" name="Slide Number Placeholder 1"/>
          <p:cNvSpPr>
            <a:spLocks noGrp="1"/>
          </p:cNvSpPr>
          <p:nvPr>
            <p:ph type="sldNum" sz="quarter" idx="12"/>
          </p:nvPr>
        </p:nvSpPr>
        <p:spPr/>
        <p:txBody>
          <a:bodyPr/>
          <a:lstStyle/>
          <a:p>
            <a:fld id="{059ABE3D-0306-47E9-8957-6FD3294A431B}" type="slidenum">
              <a:rPr lang="en-US" smtClean="0"/>
              <a:pPr/>
              <a:t>32</a:t>
            </a:fld>
            <a:endParaRPr lang="en-US"/>
          </a:p>
        </p:txBody>
      </p:sp>
      <p:sp>
        <p:nvSpPr>
          <p:cNvPr id="4" name="Title 3"/>
          <p:cNvSpPr>
            <a:spLocks noGrp="1"/>
          </p:cNvSpPr>
          <p:nvPr>
            <p:ph type="title"/>
          </p:nvPr>
        </p:nvSpPr>
        <p:spPr/>
        <p:txBody>
          <a:bodyPr/>
          <a:lstStyle/>
          <a:p>
            <a:r>
              <a:rPr lang="en-US"/>
              <a:t>Definition: CDS Intervention</a:t>
            </a:r>
          </a:p>
        </p:txBody>
      </p:sp>
    </p:spTree>
    <p:extLst>
      <p:ext uri="{BB962C8B-B14F-4D97-AF65-F5344CB8AC3E}">
        <p14:creationId xmlns:p14="http://schemas.microsoft.com/office/powerpoint/2010/main" val="3119363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33</a:t>
            </a:fld>
            <a:endParaRPr lang="en-US"/>
          </a:p>
        </p:txBody>
      </p:sp>
      <p:graphicFrame>
        <p:nvGraphicFramePr>
          <p:cNvPr id="8" name="Diagram 7" descr="SmartArt diagram for the five CDS rights: What? The right information; Who? The right person; When? The right time; Where? The right channels; How? The right formats." title="Five Rights "/>
          <p:cNvGraphicFramePr/>
          <p:nvPr/>
        </p:nvGraphicFramePr>
        <p:xfrm>
          <a:off x="434973" y="960394"/>
          <a:ext cx="8480427" cy="537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a:t>The Five CDS Rights</a:t>
            </a:r>
          </a:p>
        </p:txBody>
      </p:sp>
    </p:spTree>
    <p:extLst>
      <p:ext uri="{BB962C8B-B14F-4D97-AF65-F5344CB8AC3E}">
        <p14:creationId xmlns:p14="http://schemas.microsoft.com/office/powerpoint/2010/main" val="2246294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34</a:t>
            </a:fld>
            <a:endParaRPr lang="en-US"/>
          </a:p>
        </p:txBody>
      </p:sp>
      <p:sp>
        <p:nvSpPr>
          <p:cNvPr id="12" name="Rectangle 11"/>
          <p:cNvSpPr/>
          <p:nvPr/>
        </p:nvSpPr>
        <p:spPr>
          <a:xfrm>
            <a:off x="1341912" y="6038484"/>
            <a:ext cx="7344888" cy="338554"/>
          </a:xfrm>
          <a:prstGeom prst="rect">
            <a:avLst/>
          </a:prstGeom>
        </p:spPr>
        <p:txBody>
          <a:bodyPr wrap="square">
            <a:spAutoFit/>
          </a:bodyPr>
          <a:lstStyle/>
          <a:p>
            <a:r>
              <a:rPr lang="en-US" sz="1600">
                <a:latin typeface="+mn-lt"/>
                <a:ea typeface="ＭＳ Ｐ明朝" charset="-128"/>
              </a:rPr>
              <a:t>General Model Figure 1. Adapted CDS Evaluation Model (Osheroff, et al., 2012, p. 92)</a:t>
            </a:r>
            <a:r>
              <a:rPr lang="en-US" sz="1600">
                <a:latin typeface="+mn-lt"/>
              </a:rPr>
              <a:t> </a:t>
            </a:r>
          </a:p>
        </p:txBody>
      </p:sp>
      <p:sp>
        <p:nvSpPr>
          <p:cNvPr id="2" name="Title 1"/>
          <p:cNvSpPr>
            <a:spLocks noGrp="1"/>
          </p:cNvSpPr>
          <p:nvPr>
            <p:ph type="title"/>
          </p:nvPr>
        </p:nvSpPr>
        <p:spPr/>
        <p:txBody>
          <a:bodyPr/>
          <a:lstStyle/>
          <a:p>
            <a:r>
              <a:rPr lang="en-US"/>
              <a:t>CDS Evaluation Model</a:t>
            </a:r>
          </a:p>
        </p:txBody>
      </p:sp>
      <p:pic>
        <p:nvPicPr>
          <p:cNvPr id="4" name="Picture 3" title="CDS Evaluation Mode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75" y="2171361"/>
            <a:ext cx="8784139" cy="2401272"/>
          </a:xfrm>
          <a:prstGeom prst="rect">
            <a:avLst/>
          </a:prstGeom>
        </p:spPr>
      </p:pic>
    </p:spTree>
    <p:extLst>
      <p:ext uri="{BB962C8B-B14F-4D97-AF65-F5344CB8AC3E}">
        <p14:creationId xmlns:p14="http://schemas.microsoft.com/office/powerpoint/2010/main" val="2002885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vert="horz" lIns="91440" tIns="45720" rIns="91440" bIns="45720" rtlCol="0" anchor="t">
            <a:normAutofit/>
          </a:bodyPr>
          <a:lstStyle/>
          <a:p>
            <a:r>
              <a:rPr lang="en-US">
                <a:solidFill>
                  <a:srgbClr val="174782"/>
                </a:solidFill>
              </a:rPr>
              <a:t>Identify unintended consequences of CDS interventions</a:t>
            </a:r>
          </a:p>
          <a:p>
            <a:r>
              <a:rPr lang="en-US">
                <a:solidFill>
                  <a:srgbClr val="174782"/>
                </a:solidFill>
              </a:rPr>
              <a:t>Manage CDS interventions and their components</a:t>
            </a:r>
          </a:p>
          <a:p>
            <a:r>
              <a:rPr lang="en-US">
                <a:solidFill>
                  <a:srgbClr val="174782"/>
                </a:solidFill>
              </a:rPr>
              <a:t>Track development of CDS intervention </a:t>
            </a:r>
          </a:p>
          <a:p>
            <a:r>
              <a:rPr lang="en-US">
                <a:solidFill>
                  <a:srgbClr val="174782"/>
                </a:solidFill>
              </a:rPr>
              <a:t>Improve efficiency of CDS development </a:t>
            </a:r>
          </a:p>
          <a:p>
            <a:r>
              <a:rPr lang="en-US">
                <a:solidFill>
                  <a:srgbClr val="174782"/>
                </a:solidFill>
              </a:rPr>
              <a:t>Iteratively improve quality of CDS interventions</a:t>
            </a:r>
          </a:p>
        </p:txBody>
      </p:sp>
      <p:sp>
        <p:nvSpPr>
          <p:cNvPr id="3" name="Slide Number Placeholder 2"/>
          <p:cNvSpPr>
            <a:spLocks noGrp="1"/>
          </p:cNvSpPr>
          <p:nvPr>
            <p:ph type="sldNum" sz="quarter" idx="12"/>
          </p:nvPr>
        </p:nvSpPr>
        <p:spPr/>
        <p:txBody>
          <a:bodyPr/>
          <a:lstStyle/>
          <a:p>
            <a:fld id="{059ABE3D-0306-47E9-8957-6FD3294A431B}" type="slidenum">
              <a:rPr lang="en-US" smtClean="0"/>
              <a:pPr/>
              <a:t>35</a:t>
            </a:fld>
            <a:endParaRPr lang="en-US"/>
          </a:p>
        </p:txBody>
      </p:sp>
      <p:sp>
        <p:nvSpPr>
          <p:cNvPr id="2" name="Title 1"/>
          <p:cNvSpPr>
            <a:spLocks noGrp="1"/>
          </p:cNvSpPr>
          <p:nvPr>
            <p:ph type="title"/>
          </p:nvPr>
        </p:nvSpPr>
        <p:spPr/>
        <p:txBody>
          <a:bodyPr/>
          <a:lstStyle/>
          <a:p>
            <a:r>
              <a:rPr lang="en-US"/>
              <a:t>Purpose of the CDS Evaluation Model</a:t>
            </a:r>
          </a:p>
        </p:txBody>
      </p:sp>
    </p:spTree>
    <p:extLst>
      <p:ext uri="{BB962C8B-B14F-4D97-AF65-F5344CB8AC3E}">
        <p14:creationId xmlns:p14="http://schemas.microsoft.com/office/powerpoint/2010/main" val="2036732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CDS Intervention Impact Evaluation</a:t>
            </a:r>
          </a:p>
        </p:txBody>
      </p:sp>
      <p:sp>
        <p:nvSpPr>
          <p:cNvPr id="3" name="Slide Number Placeholder 2"/>
          <p:cNvSpPr>
            <a:spLocks noGrp="1"/>
          </p:cNvSpPr>
          <p:nvPr>
            <p:ph type="sldNum" sz="quarter" idx="4294967295"/>
          </p:nvPr>
        </p:nvSpPr>
        <p:spPr>
          <a:xfrm>
            <a:off x="7010400" y="6553200"/>
            <a:ext cx="2133600" cy="304800"/>
          </a:xfrm>
        </p:spPr>
        <p:txBody>
          <a:bodyPr/>
          <a:lstStyle/>
          <a:p>
            <a:fld id="{059ABE3D-0306-47E9-8957-6FD3294A431B}" type="slidenum">
              <a:rPr lang="en-US" smtClean="0"/>
              <a:pPr/>
              <a:t>36</a:t>
            </a:fld>
            <a:endParaRPr lang="en-US"/>
          </a:p>
        </p:txBody>
      </p:sp>
    </p:spTree>
    <p:extLst>
      <p:ext uri="{BB962C8B-B14F-4D97-AF65-F5344CB8AC3E}">
        <p14:creationId xmlns:p14="http://schemas.microsoft.com/office/powerpoint/2010/main" val="3670590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37</a:t>
            </a:fld>
            <a:endParaRPr lang="en-US"/>
          </a:p>
        </p:txBody>
      </p:sp>
      <p:sp>
        <p:nvSpPr>
          <p:cNvPr id="5" name="Text Placeholder 3"/>
          <p:cNvSpPr>
            <a:spLocks noGrp="1"/>
          </p:cNvSpPr>
          <p:nvPr>
            <p:ph type="body" sz="quarter" idx="11"/>
          </p:nvPr>
        </p:nvSpPr>
        <p:spPr/>
        <p:txBody>
          <a:bodyPr/>
          <a:lstStyle/>
          <a:p>
            <a:r>
              <a:rPr lang="en-US">
                <a:solidFill>
                  <a:srgbClr val="174782"/>
                </a:solidFill>
              </a:rPr>
              <a:t>The measurable change(s) in the quality (i.e., effectiveness, safety, efficiency, and satisfaction) of health care generated by the introduction of CDS interventions</a:t>
            </a:r>
          </a:p>
          <a:p>
            <a:r>
              <a:rPr lang="en-US">
                <a:solidFill>
                  <a:srgbClr val="174782"/>
                </a:solidFill>
              </a:rPr>
              <a:t>Includes: </a:t>
            </a:r>
          </a:p>
          <a:p>
            <a:pPr lvl="1"/>
            <a:r>
              <a:rPr lang="en-US" sz="2400"/>
              <a:t>Osheroff’s five rights</a:t>
            </a:r>
          </a:p>
          <a:p>
            <a:pPr lvl="1"/>
            <a:r>
              <a:rPr lang="en-US" sz="2400"/>
              <a:t>Usability (effectiveness, safety, efficiency, satisfaction)</a:t>
            </a:r>
          </a:p>
          <a:p>
            <a:pPr lvl="1"/>
            <a:r>
              <a:rPr lang="en-US" sz="2400"/>
              <a:t>Outcomes</a:t>
            </a:r>
          </a:p>
          <a:p>
            <a:r>
              <a:rPr lang="en-US">
                <a:solidFill>
                  <a:srgbClr val="174782"/>
                </a:solidFill>
              </a:rPr>
              <a:t>Can be measured anywhere in healthcare process</a:t>
            </a:r>
          </a:p>
        </p:txBody>
      </p:sp>
      <p:sp>
        <p:nvSpPr>
          <p:cNvPr id="2" name="Title 1"/>
          <p:cNvSpPr>
            <a:spLocks noGrp="1"/>
          </p:cNvSpPr>
          <p:nvPr>
            <p:ph type="title"/>
          </p:nvPr>
        </p:nvSpPr>
        <p:spPr/>
        <p:txBody>
          <a:bodyPr/>
          <a:lstStyle/>
          <a:p>
            <a:r>
              <a:rPr lang="en-US"/>
              <a:t>Operational Definition: CDS Impact</a:t>
            </a:r>
          </a:p>
        </p:txBody>
      </p:sp>
    </p:spTree>
    <p:extLst>
      <p:ext uri="{BB962C8B-B14F-4D97-AF65-F5344CB8AC3E}">
        <p14:creationId xmlns:p14="http://schemas.microsoft.com/office/powerpoint/2010/main" val="3195748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38</a:t>
            </a:fld>
            <a:endParaRPr lang="en-US"/>
          </a:p>
        </p:txBody>
      </p:sp>
      <p:pic>
        <p:nvPicPr>
          <p:cNvPr id="9" name="Picture 8" descr="People interact with CDS devices within the context of the five rights. Healthcare processes measure impact over time throughout an entire intervention through measurement of outcomes and usability factors." title="CDS Impact Evalu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446" y="1126515"/>
            <a:ext cx="4072209" cy="5147249"/>
          </a:xfrm>
          <a:prstGeom prst="rect">
            <a:avLst/>
          </a:prstGeom>
          <a:noFill/>
          <a:ln>
            <a:noFill/>
          </a:ln>
        </p:spPr>
      </p:pic>
      <p:sp>
        <p:nvSpPr>
          <p:cNvPr id="2" name="Title 1"/>
          <p:cNvSpPr>
            <a:spLocks noGrp="1"/>
          </p:cNvSpPr>
          <p:nvPr>
            <p:ph type="title"/>
          </p:nvPr>
        </p:nvSpPr>
        <p:spPr/>
        <p:txBody>
          <a:bodyPr/>
          <a:lstStyle/>
          <a:p>
            <a:r>
              <a:rPr lang="en-US"/>
              <a:t>CDS Impact Evaluation</a:t>
            </a:r>
          </a:p>
        </p:txBody>
      </p:sp>
    </p:spTree>
    <p:extLst>
      <p:ext uri="{BB962C8B-B14F-4D97-AF65-F5344CB8AC3E}">
        <p14:creationId xmlns:p14="http://schemas.microsoft.com/office/powerpoint/2010/main" val="358529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35DD5D4-087E-F845-99F6-644423E6F9B1}"/>
              </a:ext>
            </a:extLst>
          </p:cNvPr>
          <p:cNvGraphicFramePr>
            <a:graphicFrameLocks noGrp="1"/>
          </p:cNvGraphicFramePr>
          <p:nvPr>
            <p:ph idx="1"/>
            <p:extLst>
              <p:ext uri="{D42A27DB-BD31-4B8C-83A1-F6EECF244321}">
                <p14:modId xmlns:p14="http://schemas.microsoft.com/office/powerpoint/2010/main" val="1454341310"/>
              </p:ext>
            </p:extLst>
          </p:nvPr>
        </p:nvGraphicFramePr>
        <p:xfrm>
          <a:off x="345688" y="1115122"/>
          <a:ext cx="8508380" cy="504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69025C9A-0F2F-9D48-9D8B-E924E1705BFA}"/>
              </a:ext>
            </a:extLst>
          </p:cNvPr>
          <p:cNvSpPr>
            <a:spLocks noGrp="1"/>
          </p:cNvSpPr>
          <p:nvPr>
            <p:ph type="sldNum" sz="quarter" idx="12"/>
          </p:nvPr>
        </p:nvSpPr>
        <p:spPr/>
        <p:txBody>
          <a:bodyPr/>
          <a:lstStyle/>
          <a:p>
            <a:fld id="{059ABE3D-0306-47E9-8957-6FD3294A431B}" type="slidenum">
              <a:rPr lang="en-US" smtClean="0"/>
              <a:pPr/>
              <a:t>39</a:t>
            </a:fld>
            <a:endParaRPr lang="en-US"/>
          </a:p>
        </p:txBody>
      </p:sp>
      <p:sp>
        <p:nvSpPr>
          <p:cNvPr id="4" name="Title 3">
            <a:extLst>
              <a:ext uri="{FF2B5EF4-FFF2-40B4-BE49-F238E27FC236}">
                <a16:creationId xmlns:a16="http://schemas.microsoft.com/office/drawing/2014/main" id="{12866A9B-007D-1649-9183-2D8087271AE1}"/>
              </a:ext>
            </a:extLst>
          </p:cNvPr>
          <p:cNvSpPr>
            <a:spLocks noGrp="1"/>
          </p:cNvSpPr>
          <p:nvPr>
            <p:ph type="title"/>
          </p:nvPr>
        </p:nvSpPr>
        <p:spPr/>
        <p:txBody>
          <a:bodyPr/>
          <a:lstStyle/>
          <a:p>
            <a:r>
              <a:rPr lang="en-US" dirty="0"/>
              <a:t>CDS Evaluation Process Model</a:t>
            </a:r>
          </a:p>
        </p:txBody>
      </p:sp>
    </p:spTree>
    <p:extLst>
      <p:ext uri="{BB962C8B-B14F-4D97-AF65-F5344CB8AC3E}">
        <p14:creationId xmlns:p14="http://schemas.microsoft.com/office/powerpoint/2010/main" val="493362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719285" y="6111068"/>
            <a:ext cx="1663276" cy="307777"/>
          </a:xfrm>
          <a:prstGeom prst="rect">
            <a:avLst/>
          </a:prstGeom>
        </p:spPr>
        <p:txBody>
          <a:bodyPr wrap="none">
            <a:spAutoFit/>
          </a:bodyPr>
          <a:lstStyle/>
          <a:p>
            <a:pPr marL="0" indent="0">
              <a:buNone/>
            </a:pPr>
            <a:r>
              <a:rPr lang="en-US" sz="1400"/>
              <a:t>HealthIT.gov, 2015</a:t>
            </a:r>
          </a:p>
        </p:txBody>
      </p:sp>
      <p:sp>
        <p:nvSpPr>
          <p:cNvPr id="4" name="Text Placeholder 3"/>
          <p:cNvSpPr>
            <a:spLocks noGrp="1"/>
          </p:cNvSpPr>
          <p:nvPr>
            <p:ph idx="1"/>
          </p:nvPr>
        </p:nvSpPr>
        <p:spPr/>
        <p:txBody>
          <a:bodyPr>
            <a:normAutofit fontScale="85000" lnSpcReduction="20000"/>
          </a:bodyPr>
          <a:lstStyle/>
          <a:p>
            <a:pPr marL="0" indent="0">
              <a:buNone/>
            </a:pPr>
            <a:r>
              <a:rPr lang="en-US" sz="3300" b="1">
                <a:solidFill>
                  <a:srgbClr val="174782"/>
                </a:solidFill>
              </a:rPr>
              <a:t>Definition</a:t>
            </a:r>
            <a:endParaRPr lang="en-US" b="1">
              <a:solidFill>
                <a:srgbClr val="174782"/>
              </a:solidFill>
            </a:endParaRPr>
          </a:p>
          <a:p>
            <a:pPr marL="0" indent="0">
              <a:buNone/>
            </a:pPr>
            <a:r>
              <a:rPr lang="en-US">
                <a:solidFill>
                  <a:srgbClr val="174782"/>
                </a:solidFill>
              </a:rPr>
              <a:t>Providing clinical or patient-related information, intelligently filtered and presented at appropriate times to enhance patient care.</a:t>
            </a:r>
          </a:p>
          <a:p>
            <a:pPr marL="0" indent="0">
              <a:spcBef>
                <a:spcPts val="1872"/>
              </a:spcBef>
              <a:buNone/>
            </a:pPr>
            <a:r>
              <a:rPr lang="en-US">
                <a:solidFill>
                  <a:srgbClr val="174782"/>
                </a:solidFill>
              </a:rPr>
              <a:t>Variety of tools to enhance decision-making:</a:t>
            </a:r>
          </a:p>
          <a:p>
            <a:r>
              <a:rPr lang="en-US">
                <a:solidFill>
                  <a:srgbClr val="174782"/>
                </a:solidFill>
              </a:rPr>
              <a:t>Alerts and reminders</a:t>
            </a:r>
          </a:p>
          <a:p>
            <a:r>
              <a:rPr lang="en-US">
                <a:solidFill>
                  <a:srgbClr val="174782"/>
                </a:solidFill>
              </a:rPr>
              <a:t>Clinical guidelines</a:t>
            </a:r>
          </a:p>
          <a:p>
            <a:r>
              <a:rPr lang="en-US">
                <a:solidFill>
                  <a:srgbClr val="174782"/>
                </a:solidFill>
              </a:rPr>
              <a:t>Condition-specific order sets</a:t>
            </a:r>
          </a:p>
          <a:p>
            <a:r>
              <a:rPr lang="en-US">
                <a:solidFill>
                  <a:srgbClr val="174782"/>
                </a:solidFill>
              </a:rPr>
              <a:t>Focused patient data reports and summaries</a:t>
            </a:r>
          </a:p>
          <a:p>
            <a:r>
              <a:rPr lang="en-US">
                <a:solidFill>
                  <a:srgbClr val="174782"/>
                </a:solidFill>
              </a:rPr>
              <a:t>Documentation templates</a:t>
            </a:r>
          </a:p>
        </p:txBody>
      </p:sp>
      <p:sp>
        <p:nvSpPr>
          <p:cNvPr id="3" name="Slide Number Placeholder 2"/>
          <p:cNvSpPr>
            <a:spLocks noGrp="1"/>
          </p:cNvSpPr>
          <p:nvPr>
            <p:ph type="sldNum" sz="quarter" idx="12"/>
          </p:nvPr>
        </p:nvSpPr>
        <p:spPr/>
        <p:txBody>
          <a:bodyPr/>
          <a:lstStyle/>
          <a:p>
            <a:fld id="{059ABE3D-0306-47E9-8957-6FD3294A431B}" type="slidenum">
              <a:rPr lang="en-US" smtClean="0"/>
              <a:pPr/>
              <a:t>4</a:t>
            </a:fld>
            <a:endParaRPr lang="en-US"/>
          </a:p>
        </p:txBody>
      </p:sp>
      <p:sp>
        <p:nvSpPr>
          <p:cNvPr id="2" name="Title 1"/>
          <p:cNvSpPr>
            <a:spLocks noGrp="1"/>
          </p:cNvSpPr>
          <p:nvPr>
            <p:ph type="title"/>
          </p:nvPr>
        </p:nvSpPr>
        <p:spPr/>
        <p:txBody>
          <a:bodyPr>
            <a:normAutofit/>
          </a:bodyPr>
          <a:lstStyle/>
          <a:p>
            <a:r>
              <a:rPr lang="en-US"/>
              <a:t>Clinical Decision Support (CDS)</a:t>
            </a:r>
          </a:p>
        </p:txBody>
      </p:sp>
    </p:spTree>
    <p:extLst>
      <p:ext uri="{BB962C8B-B14F-4D97-AF65-F5344CB8AC3E}">
        <p14:creationId xmlns:p14="http://schemas.microsoft.com/office/powerpoint/2010/main" val="3664916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idx="1"/>
          </p:nvPr>
        </p:nvSpPr>
        <p:spPr/>
        <p:txBody>
          <a:bodyPr vert="horz" lIns="91440" tIns="45720" rIns="91440" bIns="45720" rtlCol="0" anchor="t">
            <a:normAutofit/>
          </a:bodyPr>
          <a:lstStyle/>
          <a:p>
            <a:r>
              <a:rPr lang="en-US" b="1">
                <a:solidFill>
                  <a:srgbClr val="174782"/>
                </a:solidFill>
              </a:rPr>
              <a:t>Assessment</a:t>
            </a:r>
            <a:r>
              <a:rPr lang="en-US">
                <a:solidFill>
                  <a:srgbClr val="174782"/>
                </a:solidFill>
              </a:rPr>
              <a:t>: A specific technique or interim measure</a:t>
            </a:r>
          </a:p>
          <a:p>
            <a:r>
              <a:rPr lang="en-US" b="1">
                <a:solidFill>
                  <a:srgbClr val="174782"/>
                </a:solidFill>
              </a:rPr>
              <a:t>Evaluation</a:t>
            </a:r>
            <a:r>
              <a:rPr lang="en-US">
                <a:solidFill>
                  <a:srgbClr val="174782"/>
                </a:solidFill>
              </a:rPr>
              <a:t>: A collection of assessment techniques to determine:</a:t>
            </a:r>
          </a:p>
          <a:p>
            <a:pPr lvl="1"/>
            <a:r>
              <a:rPr lang="en-US"/>
              <a:t>Impact of CDS interventions</a:t>
            </a:r>
          </a:p>
          <a:p>
            <a:pPr lvl="1"/>
            <a:r>
              <a:rPr lang="en-US"/>
              <a:t>Value</a:t>
            </a:r>
          </a:p>
          <a:p>
            <a:pPr lvl="1"/>
            <a:r>
              <a:rPr lang="en-US"/>
              <a:t>Outcomes</a:t>
            </a:r>
          </a:p>
          <a:p>
            <a:pPr lvl="1"/>
            <a:endParaRPr lang="en-US"/>
          </a:p>
          <a:p>
            <a:pPr lvl="1"/>
            <a:endParaRPr lang="en-US"/>
          </a:p>
        </p:txBody>
      </p:sp>
      <p:sp>
        <p:nvSpPr>
          <p:cNvPr id="2" name="Slide Number Placeholder 1"/>
          <p:cNvSpPr>
            <a:spLocks noGrp="1"/>
          </p:cNvSpPr>
          <p:nvPr>
            <p:ph type="sldNum" sz="quarter" idx="12"/>
          </p:nvPr>
        </p:nvSpPr>
        <p:spPr/>
        <p:txBody>
          <a:bodyPr/>
          <a:lstStyle/>
          <a:p>
            <a:fld id="{059ABE3D-0306-47E9-8957-6FD3294A431B}" type="slidenum">
              <a:rPr lang="en-US" smtClean="0"/>
              <a:pPr/>
              <a:t>40</a:t>
            </a:fld>
            <a:endParaRPr lang="en-US"/>
          </a:p>
        </p:txBody>
      </p:sp>
      <p:sp>
        <p:nvSpPr>
          <p:cNvPr id="6" name="Title 5"/>
          <p:cNvSpPr>
            <a:spLocks noGrp="1"/>
          </p:cNvSpPr>
          <p:nvPr>
            <p:ph type="title"/>
          </p:nvPr>
        </p:nvSpPr>
        <p:spPr/>
        <p:txBody>
          <a:bodyPr/>
          <a:lstStyle/>
          <a:p>
            <a:r>
              <a:rPr lang="en-US"/>
              <a:t>Assessment vs Evaluation</a:t>
            </a:r>
          </a:p>
        </p:txBody>
      </p:sp>
    </p:spTree>
    <p:extLst>
      <p:ext uri="{BB962C8B-B14F-4D97-AF65-F5344CB8AC3E}">
        <p14:creationId xmlns:p14="http://schemas.microsoft.com/office/powerpoint/2010/main" val="1651845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41</a:t>
            </a:fld>
            <a:endParaRPr lang="en-US"/>
          </a:p>
        </p:txBody>
      </p:sp>
      <p:sp>
        <p:nvSpPr>
          <p:cNvPr id="4" name="Text Placeholder 3"/>
          <p:cNvSpPr>
            <a:spLocks noGrp="1"/>
          </p:cNvSpPr>
          <p:nvPr>
            <p:ph type="body" sz="quarter" idx="11"/>
          </p:nvPr>
        </p:nvSpPr>
        <p:spPr/>
        <p:txBody>
          <a:bodyPr/>
          <a:lstStyle/>
          <a:p>
            <a:r>
              <a:rPr lang="en-US">
                <a:solidFill>
                  <a:srgbClr val="174782"/>
                </a:solidFill>
              </a:rPr>
              <a:t>Assure CDS interventions improve care</a:t>
            </a:r>
          </a:p>
          <a:p>
            <a:r>
              <a:rPr lang="en-US">
                <a:solidFill>
                  <a:srgbClr val="174782"/>
                </a:solidFill>
              </a:rPr>
              <a:t>Determine whether CDS interventions are working as expected</a:t>
            </a:r>
          </a:p>
          <a:p>
            <a:r>
              <a:rPr lang="en-US">
                <a:solidFill>
                  <a:srgbClr val="174782"/>
                </a:solidFill>
              </a:rPr>
              <a:t>Provide continual evaluation via user feedback</a:t>
            </a:r>
          </a:p>
          <a:p>
            <a:r>
              <a:rPr lang="en-US">
                <a:solidFill>
                  <a:srgbClr val="174782"/>
                </a:solidFill>
              </a:rPr>
              <a:t>Determine CDS cost effectiveness</a:t>
            </a:r>
          </a:p>
          <a:p>
            <a:r>
              <a:rPr lang="en-US">
                <a:solidFill>
                  <a:srgbClr val="174782"/>
                </a:solidFill>
              </a:rPr>
              <a:t>Justify CDS interventions</a:t>
            </a:r>
          </a:p>
          <a:p>
            <a:r>
              <a:rPr lang="en-US">
                <a:solidFill>
                  <a:srgbClr val="174782"/>
                </a:solidFill>
              </a:rPr>
              <a:t>Communicate CDS impact &amp; effectiveness</a:t>
            </a:r>
          </a:p>
          <a:p>
            <a:r>
              <a:rPr lang="en-US">
                <a:solidFill>
                  <a:srgbClr val="174782"/>
                </a:solidFill>
              </a:rPr>
              <a:t>Create new knowledge </a:t>
            </a:r>
          </a:p>
          <a:p>
            <a:r>
              <a:rPr lang="en-US">
                <a:solidFill>
                  <a:srgbClr val="174782"/>
                </a:solidFill>
              </a:rPr>
              <a:t>Create implementation best practices</a:t>
            </a:r>
          </a:p>
        </p:txBody>
      </p:sp>
      <p:sp>
        <p:nvSpPr>
          <p:cNvPr id="2" name="Title 1"/>
          <p:cNvSpPr>
            <a:spLocks noGrp="1"/>
          </p:cNvSpPr>
          <p:nvPr>
            <p:ph type="title"/>
          </p:nvPr>
        </p:nvSpPr>
        <p:spPr/>
        <p:txBody>
          <a:bodyPr/>
          <a:lstStyle/>
          <a:p>
            <a:r>
              <a:rPr lang="en-US"/>
              <a:t>Measuring CDS Intervention Impact</a:t>
            </a:r>
          </a:p>
        </p:txBody>
      </p:sp>
    </p:spTree>
    <p:extLst>
      <p:ext uri="{BB962C8B-B14F-4D97-AF65-F5344CB8AC3E}">
        <p14:creationId xmlns:p14="http://schemas.microsoft.com/office/powerpoint/2010/main" val="9940045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42</a:t>
            </a:fld>
            <a:endParaRPr lang="en-US"/>
          </a:p>
        </p:txBody>
      </p:sp>
      <p:sp>
        <p:nvSpPr>
          <p:cNvPr id="6" name="Text Placeholder 5"/>
          <p:cNvSpPr>
            <a:spLocks noGrp="1"/>
          </p:cNvSpPr>
          <p:nvPr>
            <p:ph type="body" sz="quarter" idx="12"/>
          </p:nvPr>
        </p:nvSpPr>
        <p:spPr>
          <a:xfrm>
            <a:off x="4816475" y="2941715"/>
            <a:ext cx="4083050" cy="3341177"/>
          </a:xfrm>
        </p:spPr>
        <p:txBody>
          <a:bodyPr>
            <a:normAutofit fontScale="70000" lnSpcReduction="20000"/>
          </a:bodyPr>
          <a:lstStyle/>
          <a:p>
            <a:pPr marL="0" indent="0">
              <a:buNone/>
            </a:pPr>
            <a:r>
              <a:rPr lang="en-US" b="1">
                <a:solidFill>
                  <a:srgbClr val="174782"/>
                </a:solidFill>
              </a:rPr>
              <a:t>Outcome Examples</a:t>
            </a:r>
          </a:p>
          <a:p>
            <a:r>
              <a:rPr lang="en-US">
                <a:solidFill>
                  <a:srgbClr val="174782"/>
                </a:solidFill>
              </a:rPr>
              <a:t>Effectiveness (reduced errors, right treatments at the right time for the right patients, improved throughput)</a:t>
            </a:r>
          </a:p>
          <a:p>
            <a:r>
              <a:rPr lang="en-US">
                <a:solidFill>
                  <a:srgbClr val="174782"/>
                </a:solidFill>
              </a:rPr>
              <a:t>Efficiency (scheduling, appointment time, )</a:t>
            </a:r>
          </a:p>
          <a:p>
            <a:r>
              <a:rPr lang="en-US">
                <a:solidFill>
                  <a:srgbClr val="174782"/>
                </a:solidFill>
              </a:rPr>
              <a:t>CDS intervention satisfaction across providers</a:t>
            </a:r>
          </a:p>
        </p:txBody>
      </p:sp>
      <p:sp>
        <p:nvSpPr>
          <p:cNvPr id="5" name="Text Placeholder 4"/>
          <p:cNvSpPr>
            <a:spLocks noGrp="1"/>
          </p:cNvSpPr>
          <p:nvPr>
            <p:ph type="body" sz="quarter" idx="11"/>
          </p:nvPr>
        </p:nvSpPr>
        <p:spPr>
          <a:xfrm>
            <a:off x="434975" y="2941715"/>
            <a:ext cx="4083050" cy="3399708"/>
          </a:xfrm>
        </p:spPr>
        <p:txBody>
          <a:bodyPr>
            <a:normAutofit fontScale="70000" lnSpcReduction="20000"/>
          </a:bodyPr>
          <a:lstStyle/>
          <a:p>
            <a:pPr marL="0" indent="0">
              <a:buNone/>
            </a:pPr>
            <a:r>
              <a:rPr lang="en-US" b="1">
                <a:solidFill>
                  <a:srgbClr val="174782"/>
                </a:solidFill>
              </a:rPr>
              <a:t>Usability CDS Impact Examples</a:t>
            </a:r>
          </a:p>
          <a:p>
            <a:r>
              <a:rPr lang="en-US">
                <a:solidFill>
                  <a:srgbClr val="174782"/>
                </a:solidFill>
              </a:rPr>
              <a:t>Effectiveness (fit with workflow, info available for decisions)</a:t>
            </a:r>
          </a:p>
          <a:p>
            <a:r>
              <a:rPr lang="en-US">
                <a:solidFill>
                  <a:srgbClr val="174782"/>
                </a:solidFill>
              </a:rPr>
              <a:t>Efficiency (interaction time)</a:t>
            </a:r>
          </a:p>
          <a:p>
            <a:r>
              <a:rPr lang="en-US">
                <a:solidFill>
                  <a:srgbClr val="174782"/>
                </a:solidFill>
              </a:rPr>
              <a:t>Patient safety (accuracy/errors, risk) </a:t>
            </a:r>
          </a:p>
          <a:p>
            <a:r>
              <a:rPr lang="en-US">
                <a:solidFill>
                  <a:srgbClr val="174782"/>
                </a:solidFill>
              </a:rPr>
              <a:t>Subjective satisfaction</a:t>
            </a:r>
          </a:p>
          <a:p>
            <a:r>
              <a:rPr lang="en-US">
                <a:solidFill>
                  <a:srgbClr val="174782"/>
                </a:solidFill>
              </a:rPr>
              <a:t>Can include benchmarks</a:t>
            </a:r>
          </a:p>
        </p:txBody>
      </p:sp>
      <p:sp>
        <p:nvSpPr>
          <p:cNvPr id="52" name="TextBox 51"/>
          <p:cNvSpPr txBox="1"/>
          <p:nvPr/>
        </p:nvSpPr>
        <p:spPr>
          <a:xfrm>
            <a:off x="7290768" y="2270208"/>
            <a:ext cx="1711863" cy="666889"/>
          </a:xfrm>
          <a:prstGeom prst="rect">
            <a:avLst/>
          </a:prstGeom>
        </p:spPr>
        <p:txBody>
          <a:bodyPr vert="horz" wrap="square" lIns="91440" tIns="45720" rIns="91440" bIns="45720" rtlCol="0">
            <a:noAutofit/>
          </a:bodyPr>
          <a:lstStyle/>
          <a:p>
            <a:pPr>
              <a:buClr>
                <a:srgbClr val="F78F1E"/>
              </a:buClr>
              <a:buSzPct val="150000"/>
            </a:pPr>
            <a:r>
              <a:rPr lang="en-US" sz="1400">
                <a:solidFill>
                  <a:srgbClr val="404041"/>
                </a:solidFill>
              </a:rPr>
              <a:t>Right intervention format (interaction)</a:t>
            </a:r>
            <a:endParaRPr lang="en-US" sz="1400">
              <a:solidFill>
                <a:srgbClr val="404041"/>
              </a:solidFill>
              <a:latin typeface="Calibri"/>
              <a:cs typeface="Calibri"/>
            </a:endParaRPr>
          </a:p>
        </p:txBody>
      </p:sp>
      <p:sp>
        <p:nvSpPr>
          <p:cNvPr id="51" name="TextBox 50"/>
          <p:cNvSpPr txBox="1"/>
          <p:nvPr/>
        </p:nvSpPr>
        <p:spPr>
          <a:xfrm>
            <a:off x="5501640" y="2271277"/>
            <a:ext cx="1758647" cy="634271"/>
          </a:xfrm>
          <a:prstGeom prst="rect">
            <a:avLst/>
          </a:prstGeom>
        </p:spPr>
        <p:txBody>
          <a:bodyPr vert="horz" wrap="square" lIns="91440" tIns="45720" rIns="91440" bIns="45720" rtlCol="0">
            <a:noAutofit/>
          </a:bodyPr>
          <a:lstStyle/>
          <a:p>
            <a:pPr>
              <a:buClr>
                <a:srgbClr val="F78F1E"/>
              </a:buClr>
              <a:buSzPct val="150000"/>
            </a:pPr>
            <a:r>
              <a:rPr lang="en-US" sz="1400">
                <a:solidFill>
                  <a:srgbClr val="404041"/>
                </a:solidFill>
              </a:rPr>
              <a:t>Right channel (device) for delivery</a:t>
            </a:r>
            <a:endParaRPr lang="en-US" sz="1400">
              <a:solidFill>
                <a:srgbClr val="404041"/>
              </a:solidFill>
              <a:latin typeface="Calibri"/>
              <a:cs typeface="Calibri"/>
            </a:endParaRPr>
          </a:p>
        </p:txBody>
      </p:sp>
      <p:sp>
        <p:nvSpPr>
          <p:cNvPr id="50" name="TextBox 49"/>
          <p:cNvSpPr txBox="1"/>
          <p:nvPr/>
        </p:nvSpPr>
        <p:spPr>
          <a:xfrm>
            <a:off x="4134888" y="2283388"/>
            <a:ext cx="1330744" cy="640529"/>
          </a:xfrm>
          <a:prstGeom prst="rect">
            <a:avLst/>
          </a:prstGeom>
        </p:spPr>
        <p:txBody>
          <a:bodyPr vert="horz" wrap="square" lIns="91440" tIns="45720" rIns="91440" bIns="45720" rtlCol="0">
            <a:noAutofit/>
          </a:bodyPr>
          <a:lstStyle/>
          <a:p>
            <a:pPr>
              <a:buClr>
                <a:srgbClr val="F78F1E"/>
              </a:buClr>
              <a:buSzPct val="150000"/>
            </a:pPr>
            <a:r>
              <a:rPr lang="en-US" sz="1400">
                <a:solidFill>
                  <a:srgbClr val="404041"/>
                </a:solidFill>
              </a:rPr>
              <a:t>Right time in the workflow</a:t>
            </a:r>
            <a:endParaRPr lang="en-US" sz="1400">
              <a:solidFill>
                <a:srgbClr val="404041"/>
              </a:solidFill>
              <a:latin typeface="Calibri"/>
              <a:cs typeface="Calibri"/>
            </a:endParaRPr>
          </a:p>
        </p:txBody>
      </p:sp>
      <p:sp>
        <p:nvSpPr>
          <p:cNvPr id="49" name="TextBox 48"/>
          <p:cNvSpPr txBox="1"/>
          <p:nvPr/>
        </p:nvSpPr>
        <p:spPr>
          <a:xfrm>
            <a:off x="2136029" y="2280538"/>
            <a:ext cx="1964170" cy="646229"/>
          </a:xfrm>
          <a:prstGeom prst="rect">
            <a:avLst/>
          </a:prstGeom>
        </p:spPr>
        <p:txBody>
          <a:bodyPr vert="horz" wrap="square" lIns="91440" tIns="45720" rIns="91440" bIns="45720" rtlCol="0">
            <a:noAutofit/>
          </a:bodyPr>
          <a:lstStyle/>
          <a:p>
            <a:pPr>
              <a:buClr>
                <a:srgbClr val="F78F1E"/>
              </a:buClr>
              <a:buSzPct val="150000"/>
            </a:pPr>
            <a:r>
              <a:rPr lang="en-US" sz="1400">
                <a:solidFill>
                  <a:srgbClr val="404041"/>
                </a:solidFill>
              </a:rPr>
              <a:t>Right information presented to end user</a:t>
            </a:r>
            <a:endParaRPr lang="en-US" sz="1400">
              <a:solidFill>
                <a:srgbClr val="404041"/>
              </a:solidFill>
              <a:latin typeface="Calibri"/>
              <a:cs typeface="Calibri"/>
            </a:endParaRPr>
          </a:p>
        </p:txBody>
      </p:sp>
      <p:sp>
        <p:nvSpPr>
          <p:cNvPr id="44" name="TextBox 43"/>
          <p:cNvSpPr txBox="1"/>
          <p:nvPr/>
        </p:nvSpPr>
        <p:spPr>
          <a:xfrm>
            <a:off x="110889" y="2273063"/>
            <a:ext cx="2142851" cy="661178"/>
          </a:xfrm>
          <a:prstGeom prst="rect">
            <a:avLst/>
          </a:prstGeom>
        </p:spPr>
        <p:txBody>
          <a:bodyPr vert="horz" wrap="square" lIns="91440" tIns="45720" rIns="91440" bIns="45720" rtlCol="0">
            <a:noAutofit/>
          </a:bodyPr>
          <a:lstStyle/>
          <a:p>
            <a:pPr>
              <a:buClr>
                <a:srgbClr val="F78F1E"/>
              </a:buClr>
              <a:buSzPct val="150000"/>
            </a:pPr>
            <a:r>
              <a:rPr lang="en-US" sz="1400">
                <a:solidFill>
                  <a:srgbClr val="404041"/>
                </a:solidFill>
              </a:rPr>
              <a:t>Right person to receive the intervention</a:t>
            </a:r>
            <a:endParaRPr lang="en-US" sz="1400">
              <a:solidFill>
                <a:srgbClr val="404041"/>
              </a:solidFill>
              <a:latin typeface="Calibri"/>
              <a:cs typeface="Calibri"/>
            </a:endParaRPr>
          </a:p>
        </p:txBody>
      </p:sp>
      <p:graphicFrame>
        <p:nvGraphicFramePr>
          <p:cNvPr id="7" name="Diagram 6" descr="SmartArt diagram for the General Model categories of effective, safe, efficient, satisfactory" title="General Model Categories"/>
          <p:cNvGraphicFramePr/>
          <p:nvPr/>
        </p:nvGraphicFramePr>
        <p:xfrm>
          <a:off x="110889" y="920966"/>
          <a:ext cx="8804511" cy="17142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Impact Assessment Categories</a:t>
            </a:r>
          </a:p>
        </p:txBody>
      </p:sp>
    </p:spTree>
    <p:extLst>
      <p:ext uri="{BB962C8B-B14F-4D97-AF65-F5344CB8AC3E}">
        <p14:creationId xmlns:p14="http://schemas.microsoft.com/office/powerpoint/2010/main" val="323043138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1+#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1+#ppt_w/2"/>
                                          </p:val>
                                        </p:tav>
                                        <p:tav tm="100000">
                                          <p:val>
                                            <p:strVal val="#ppt_x"/>
                                          </p:val>
                                        </p:tav>
                                      </p:tavLst>
                                    </p:anim>
                                    <p:anim calcmode="lin" valueType="num">
                                      <p:cBhvr additive="base">
                                        <p:cTn id="14"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1+#ppt_w/2"/>
                                          </p:val>
                                        </p:tav>
                                        <p:tav tm="100000">
                                          <p:val>
                                            <p:strVal val="#ppt_x"/>
                                          </p:val>
                                        </p:tav>
                                      </p:tavLst>
                                    </p:anim>
                                    <p:anim calcmode="lin" valueType="num">
                                      <p:cBhvr additive="base">
                                        <p:cTn id="20"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1+#ppt_w/2"/>
                                          </p:val>
                                        </p:tav>
                                        <p:tav tm="100000">
                                          <p:val>
                                            <p:strVal val="#ppt_x"/>
                                          </p:val>
                                        </p:tav>
                                      </p:tavLst>
                                    </p:anim>
                                    <p:anim calcmode="lin" valueType="num">
                                      <p:cBhvr additive="base">
                                        <p:cTn id="26"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1+#ppt_w/2"/>
                                          </p:val>
                                        </p:tav>
                                        <p:tav tm="100000">
                                          <p:val>
                                            <p:strVal val="#ppt_x"/>
                                          </p:val>
                                        </p:tav>
                                      </p:tavLst>
                                    </p:anim>
                                    <p:anim calcmode="lin" valueType="num">
                                      <p:cBhvr additive="base">
                                        <p:cTn id="32"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1" grpId="0"/>
      <p:bldP spid="50" grpId="0"/>
      <p:bldP spid="49" grpId="0"/>
      <p:bldP spid="4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43</a:t>
            </a:fld>
            <a:endParaRPr lang="en-US"/>
          </a:p>
        </p:txBody>
      </p:sp>
      <p:graphicFrame>
        <p:nvGraphicFramePr>
          <p:cNvPr id="14" name="Table 6" descr="Simplified General Model table shows the measures (five rights and outcomes) and categories of effectiveness, safety, efficiency, and satisfaction, with measure data (without examples)" title="Simplified General Model"/>
          <p:cNvGraphicFramePr>
            <a:graphicFrameLocks noGrp="1"/>
          </p:cNvGraphicFramePr>
          <p:nvPr/>
        </p:nvGraphicFramePr>
        <p:xfrm>
          <a:off x="0" y="898432"/>
          <a:ext cx="9143999" cy="5572760"/>
        </p:xfrm>
        <a:graphic>
          <a:graphicData uri="http://schemas.openxmlformats.org/drawingml/2006/table">
            <a:tbl>
              <a:tblPr firstRow="1" firstCol="1" bandRow="1">
                <a:tableStyleId>{6E25E649-3F16-4E02-A733-19D2CDBF48F0}</a:tableStyleId>
              </a:tblPr>
              <a:tblGrid>
                <a:gridCol w="28702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4986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308099">
                  <a:extLst>
                    <a:ext uri="{9D8B030D-6E8A-4147-A177-3AD203B41FA5}">
                      <a16:colId xmlns:a16="http://schemas.microsoft.com/office/drawing/2014/main" val="20004"/>
                    </a:ext>
                  </a:extLst>
                </a:gridCol>
              </a:tblGrid>
              <a:tr h="0">
                <a:tc>
                  <a:txBody>
                    <a:bodyPr/>
                    <a:lstStyle/>
                    <a:p>
                      <a:pPr marL="0" marR="0" algn="ctr">
                        <a:spcBef>
                          <a:spcPts val="600"/>
                        </a:spcBef>
                        <a:spcAft>
                          <a:spcPts val="600"/>
                        </a:spcAft>
                      </a:pPr>
                      <a:r>
                        <a:rPr lang="en-US" sz="1700" b="1" kern="1200">
                          <a:solidFill>
                            <a:srgbClr val="FFFFFF"/>
                          </a:solidFill>
                          <a:effectLst/>
                          <a:latin typeface="+mn-lt"/>
                          <a:ea typeface="+mn-ea"/>
                          <a:cs typeface="+mn-cs"/>
                        </a:rPr>
                        <a:t>Measure</a:t>
                      </a:r>
                      <a:r>
                        <a:rPr lang="en-US" sz="1700">
                          <a:effectLst/>
                          <a:latin typeface="+mn-lt"/>
                        </a:rPr>
                        <a:t> </a:t>
                      </a:r>
                      <a:endParaRPr lang="en-US" sz="1700">
                        <a:effectLst/>
                        <a:latin typeface="+mn-lt"/>
                        <a:ea typeface="Times New Roman" panose="02020603050405020304" pitchFamily="18" charset="0"/>
                        <a:cs typeface="Times New Roman" panose="02020603050405020304" pitchFamily="18" charset="0"/>
                      </a:endParaRPr>
                    </a:p>
                  </a:txBody>
                  <a:tcPr anchor="ctr"/>
                </a:tc>
                <a:tc>
                  <a:txBody>
                    <a:bodyPr/>
                    <a:lstStyle/>
                    <a:p>
                      <a:pPr marL="0" marR="0" algn="l">
                        <a:spcBef>
                          <a:spcPts val="600"/>
                        </a:spcBef>
                        <a:spcAft>
                          <a:spcPts val="600"/>
                        </a:spcAft>
                      </a:pPr>
                      <a:r>
                        <a:rPr lang="en-US" sz="1700" b="1" kern="1200">
                          <a:solidFill>
                            <a:srgbClr val="FFFFFF"/>
                          </a:solidFill>
                          <a:effectLst/>
                          <a:latin typeface="+mn-lt"/>
                          <a:ea typeface="+mn-ea"/>
                          <a:cs typeface="+mn-cs"/>
                        </a:rPr>
                        <a:t>Effectiveness</a:t>
                      </a:r>
                      <a:endParaRPr lang="en-US" sz="1700">
                        <a:solidFill>
                          <a:srgbClr val="FFFFFF"/>
                        </a:solidFill>
                        <a:effectLst/>
                        <a:latin typeface="+mn-lt"/>
                        <a:ea typeface="Times New Roman" panose="02020603050405020304" pitchFamily="18" charset="0"/>
                        <a:cs typeface="Times New Roman" panose="02020603050405020304" pitchFamily="18" charset="0"/>
                      </a:endParaRPr>
                    </a:p>
                  </a:txBody>
                  <a:tcPr anchor="ctr">
                    <a:lnR w="28575" cap="flat" cmpd="sng" algn="ctr">
                      <a:solidFill>
                        <a:schemeClr val="tx1"/>
                      </a:solidFill>
                      <a:prstDash val="lgDash"/>
                      <a:round/>
                      <a:headEnd type="none" w="med" len="med"/>
                      <a:tailEnd type="none" w="med" len="med"/>
                    </a:lnR>
                  </a:tcPr>
                </a:tc>
                <a:tc>
                  <a:txBody>
                    <a:bodyPr/>
                    <a:lstStyle/>
                    <a:p>
                      <a:pPr marL="0" marR="0">
                        <a:spcBef>
                          <a:spcPts val="0"/>
                        </a:spcBef>
                        <a:spcAft>
                          <a:spcPts val="600"/>
                        </a:spcAft>
                      </a:pPr>
                      <a:r>
                        <a:rPr lang="en-US" sz="1700" b="1">
                          <a:solidFill>
                            <a:srgbClr val="FFFFFF"/>
                          </a:solidFill>
                          <a:effectLst/>
                          <a:latin typeface="+mn-lt"/>
                          <a:ea typeface="ＭＳ Ｐ明朝"/>
                          <a:cs typeface="Times New Roman"/>
                        </a:rPr>
                        <a:t>Safety</a:t>
                      </a:r>
                      <a:endParaRPr lang="en-US" sz="1700">
                        <a:effectLst/>
                        <a:latin typeface="+mn-lt"/>
                        <a:ea typeface="ＭＳ Ｐ明朝"/>
                        <a:cs typeface="Times New Roman"/>
                      </a:endParaRPr>
                    </a:p>
                  </a:txBody>
                  <a:tcPr marL="73025" marR="73025" marT="73025" marB="73025" anchor="ctr">
                    <a:lnL w="28575" cap="flat" cmpd="sng" algn="ctr">
                      <a:solidFill>
                        <a:schemeClr val="tx1"/>
                      </a:solidFill>
                      <a:prstDash val="lgDash"/>
                      <a:round/>
                      <a:headEnd type="none" w="med" len="med"/>
                      <a:tailEnd type="none" w="med" len="med"/>
                    </a:lnL>
                  </a:tcPr>
                </a:tc>
                <a:tc>
                  <a:txBody>
                    <a:bodyPr/>
                    <a:lstStyle/>
                    <a:p>
                      <a:pPr marL="0" marR="0">
                        <a:spcBef>
                          <a:spcPts val="0"/>
                        </a:spcBef>
                        <a:spcAft>
                          <a:spcPts val="600"/>
                        </a:spcAft>
                      </a:pPr>
                      <a:r>
                        <a:rPr lang="en-US" sz="1700" b="1">
                          <a:solidFill>
                            <a:srgbClr val="FFFFFF"/>
                          </a:solidFill>
                          <a:effectLst/>
                          <a:latin typeface="+mn-lt"/>
                          <a:ea typeface="ＭＳ Ｐ明朝"/>
                          <a:cs typeface="Times New Roman"/>
                        </a:rPr>
                        <a:t>Efficiency</a:t>
                      </a:r>
                      <a:endParaRPr lang="en-US" sz="1700">
                        <a:effectLst/>
                        <a:latin typeface="+mn-lt"/>
                        <a:ea typeface="ＭＳ Ｐ明朝"/>
                        <a:cs typeface="Times New Roman"/>
                      </a:endParaRPr>
                    </a:p>
                  </a:txBody>
                  <a:tcPr marL="73025" marR="73025" marT="73025" marB="73025" anchor="ctr"/>
                </a:tc>
                <a:tc>
                  <a:txBody>
                    <a:bodyPr/>
                    <a:lstStyle/>
                    <a:p>
                      <a:pPr marL="0" marR="0">
                        <a:spcBef>
                          <a:spcPts val="0"/>
                        </a:spcBef>
                        <a:spcAft>
                          <a:spcPts val="600"/>
                        </a:spcAft>
                      </a:pPr>
                      <a:r>
                        <a:rPr lang="en-US" sz="1700" b="1">
                          <a:solidFill>
                            <a:srgbClr val="FFFFFF"/>
                          </a:solidFill>
                          <a:effectLst/>
                          <a:latin typeface="+mn-lt"/>
                          <a:ea typeface="ＭＳ Ｐ明朝"/>
                          <a:cs typeface="Times New Roman"/>
                        </a:rPr>
                        <a:t>Satisfaction</a:t>
                      </a:r>
                      <a:endParaRPr lang="en-US" sz="1700">
                        <a:effectLst/>
                        <a:latin typeface="+mn-lt"/>
                        <a:ea typeface="ＭＳ Ｐ明朝"/>
                        <a:cs typeface="Times New Roman"/>
                      </a:endParaRPr>
                    </a:p>
                  </a:txBody>
                  <a:tcPr marL="73025" marR="73025" marT="73025" marB="73025" anchor="ctr"/>
                </a:tc>
                <a:extLst>
                  <a:ext uri="{0D108BD9-81ED-4DB2-BD59-A6C34878D82A}">
                    <a16:rowId xmlns:a16="http://schemas.microsoft.com/office/drawing/2014/main" val="10000"/>
                  </a:ext>
                </a:extLst>
              </a:tr>
              <a:tr h="0">
                <a:tc>
                  <a:txBody>
                    <a:bodyPr/>
                    <a:lstStyle/>
                    <a:p>
                      <a:pPr marL="0" marR="0">
                        <a:spcBef>
                          <a:spcPts val="0"/>
                        </a:spcBef>
                        <a:spcAft>
                          <a:spcPts val="600"/>
                        </a:spcAft>
                      </a:pPr>
                      <a:r>
                        <a:rPr lang="en-US" sz="1700" b="1">
                          <a:solidFill>
                            <a:srgbClr val="FFFFFF"/>
                          </a:solidFill>
                          <a:effectLst/>
                          <a:latin typeface="+mn-lt"/>
                          <a:ea typeface="ＭＳ Ｐ明朝"/>
                          <a:cs typeface="Times New Roman"/>
                        </a:rPr>
                        <a:t>Right Information Presented to End User</a:t>
                      </a:r>
                      <a:endParaRPr lang="en-US" sz="1700">
                        <a:effectLst/>
                        <a:latin typeface="+mn-lt"/>
                        <a:ea typeface="ＭＳ Ｐ明朝"/>
                        <a:cs typeface="Times New Roman"/>
                      </a:endParaRPr>
                    </a:p>
                  </a:txBody>
                  <a:tcPr marL="73025" marR="73025" marT="73025" marB="73025" anchor="ctr">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Clinical Information</a:t>
                      </a:r>
                      <a:endParaRPr lang="en-US" sz="1700">
                        <a:effectLst/>
                        <a:latin typeface="+mn-lt"/>
                        <a:ea typeface="ＭＳ Ｐ明朝" charset="-128"/>
                        <a:cs typeface="Times New Roman"/>
                      </a:endParaRPr>
                    </a:p>
                  </a:txBody>
                  <a:tcPr marL="73025" marR="73025" marT="73025" marB="73025" anchor="ctr">
                    <a:lnR w="28575" cap="flat" cmpd="sng" algn="ctr">
                      <a:solidFill>
                        <a:schemeClr val="tx1"/>
                      </a:solidFill>
                      <a:prstDash val="lgDash"/>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Information Safety</a:t>
                      </a:r>
                      <a:endParaRPr lang="en-US" sz="1700">
                        <a:effectLst/>
                        <a:latin typeface="+mn-lt"/>
                        <a:ea typeface="ＭＳ Ｐ明朝" charset="-128"/>
                        <a:cs typeface="Times New Roman"/>
                      </a:endParaRPr>
                    </a:p>
                  </a:txBody>
                  <a:tcPr marL="73025" marR="73025" marT="73025" marB="73025" anchor="ctr">
                    <a:lnL w="28575"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Clinical Information Efficiency</a:t>
                      </a:r>
                      <a:endParaRPr lang="en-US" sz="1700">
                        <a:effectLst/>
                        <a:latin typeface="+mn-lt"/>
                        <a:ea typeface="ＭＳ Ｐ明朝" charset="-128"/>
                        <a:cs typeface="Times New Roman"/>
                      </a:endParaRPr>
                    </a:p>
                  </a:txBody>
                  <a:tcPr marL="73025" marR="73025" marT="73025" marB="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7">
                  <a:txBody>
                    <a:bodyPr/>
                    <a:lstStyle/>
                    <a:p>
                      <a:pPr marL="0" marR="0" algn="l">
                        <a:spcBef>
                          <a:spcPts val="600"/>
                        </a:spcBef>
                        <a:spcAft>
                          <a:spcPts val="600"/>
                        </a:spcAft>
                      </a:pPr>
                      <a:r>
                        <a:rPr lang="en-US" sz="1700" b="1" kern="1200">
                          <a:solidFill>
                            <a:srgbClr val="404041"/>
                          </a:solidFill>
                          <a:effectLst/>
                          <a:latin typeface="+mn-lt"/>
                          <a:ea typeface="+mn-ea"/>
                          <a:cs typeface="+mn-cs"/>
                        </a:rPr>
                        <a:t>CDS Satisfaction Score</a:t>
                      </a:r>
                      <a:endParaRPr lang="en-US" sz="1700">
                        <a:solidFill>
                          <a:srgbClr val="404041"/>
                        </a:solidFill>
                        <a:effectLst/>
                        <a:latin typeface="+mn-lt"/>
                        <a:ea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0">
                <a:tc>
                  <a:txBody>
                    <a:bodyPr/>
                    <a:lstStyle/>
                    <a:p>
                      <a:pPr marL="0" marR="0">
                        <a:spcBef>
                          <a:spcPts val="0"/>
                        </a:spcBef>
                        <a:spcAft>
                          <a:spcPts val="600"/>
                        </a:spcAft>
                      </a:pPr>
                      <a:r>
                        <a:rPr lang="en-US" sz="1700" b="1">
                          <a:effectLst/>
                          <a:latin typeface="+mn-lt"/>
                          <a:ea typeface="ＭＳ Ｐ明朝"/>
                          <a:cs typeface="Times New Roman"/>
                        </a:rPr>
                        <a:t>Right Person to Receive Intervention</a:t>
                      </a:r>
                      <a:endParaRPr lang="en-US" sz="1700">
                        <a:effectLst/>
                        <a:latin typeface="+mn-lt"/>
                        <a:ea typeface="ＭＳ Ｐ明朝"/>
                        <a:cs typeface="Times New Roman"/>
                      </a:endParaRPr>
                    </a:p>
                  </a:txBody>
                  <a:tcPr marL="73025" marR="73025" marT="73025" marB="73025"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Recipient Accuracy</a:t>
                      </a:r>
                      <a:endParaRPr lang="en-US" sz="1700">
                        <a:effectLst/>
                        <a:latin typeface="+mn-lt"/>
                        <a:ea typeface="ＭＳ Ｐ明朝" charset="-128"/>
                        <a:cs typeface="Times New Roman"/>
                      </a:endParaRPr>
                    </a:p>
                  </a:txBody>
                  <a:tcPr marL="73025" marR="73025" marT="73025" marB="73025" anchor="ctr">
                    <a:lnR w="28575"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Recipient Accuracy</a:t>
                      </a:r>
                      <a:endParaRPr lang="en-US" sz="1700">
                        <a:effectLst/>
                        <a:latin typeface="+mn-lt"/>
                        <a:ea typeface="ＭＳ Ｐ明朝" charset="-128"/>
                        <a:cs typeface="Times New Roman"/>
                      </a:endParaRPr>
                    </a:p>
                  </a:txBody>
                  <a:tcPr marL="73025" marR="73025" marT="73025" marB="73025" anchor="ctr">
                    <a:lnL w="28575"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Recipient Efficiency</a:t>
                      </a:r>
                      <a:endParaRPr lang="en-US" sz="1700">
                        <a:effectLst/>
                        <a:latin typeface="+mn-lt"/>
                        <a:ea typeface="ＭＳ Ｐ明朝" charset="-128"/>
                        <a:cs typeface="Times New Roman"/>
                      </a:endParaRPr>
                    </a:p>
                  </a:txBody>
                  <a:tcPr marL="73025" marR="73025" marT="73025" marB="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algn="l">
                        <a:spcBef>
                          <a:spcPts val="600"/>
                        </a:spcBef>
                        <a:spcAft>
                          <a:spcPts val="600"/>
                        </a:spcAft>
                      </a:pPr>
                      <a:endParaRPr lang="en-US" sz="1100">
                        <a:effectLst/>
                        <a:latin typeface="+mn-lt"/>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0">
                <a:tc>
                  <a:txBody>
                    <a:bodyPr/>
                    <a:lstStyle/>
                    <a:p>
                      <a:pPr marL="0" marR="0">
                        <a:spcBef>
                          <a:spcPts val="0"/>
                        </a:spcBef>
                        <a:spcAft>
                          <a:spcPts val="600"/>
                        </a:spcAft>
                      </a:pPr>
                      <a:r>
                        <a:rPr lang="en-US" sz="1700" b="1">
                          <a:effectLst/>
                          <a:latin typeface="+mn-lt"/>
                          <a:ea typeface="ＭＳ Ｐ明朝"/>
                          <a:cs typeface="Times New Roman"/>
                        </a:rPr>
                        <a:t>Right Time in the Workflow</a:t>
                      </a:r>
                      <a:endParaRPr lang="en-US" sz="1700">
                        <a:effectLst/>
                        <a:latin typeface="+mn-lt"/>
                        <a:ea typeface="ＭＳ Ｐ明朝"/>
                        <a:cs typeface="Times New Roman"/>
                      </a:endParaRPr>
                    </a:p>
                  </a:txBody>
                  <a:tcPr marL="73025" marR="73025" marT="73025" marB="73025"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Workflow Effectiveness</a:t>
                      </a:r>
                      <a:endParaRPr lang="en-US" sz="1700">
                        <a:effectLst/>
                        <a:latin typeface="+mn-lt"/>
                        <a:ea typeface="ＭＳ Ｐ明朝" charset="-128"/>
                        <a:cs typeface="Times New Roman"/>
                      </a:endParaRPr>
                    </a:p>
                  </a:txBody>
                  <a:tcPr marL="73025" marR="73025" marT="73025" marB="73025" anchor="ctr">
                    <a:lnR w="28575"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Workflow Safety</a:t>
                      </a:r>
                      <a:endParaRPr lang="en-US" sz="1700">
                        <a:effectLst/>
                        <a:latin typeface="+mn-lt"/>
                        <a:ea typeface="ＭＳ Ｐ明朝" charset="-128"/>
                        <a:cs typeface="Times New Roman"/>
                      </a:endParaRPr>
                    </a:p>
                  </a:txBody>
                  <a:tcPr marL="73025" marR="73025" marT="73025" marB="73025" anchor="ctr">
                    <a:lnL w="28575"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Workflow Efficiency</a:t>
                      </a:r>
                      <a:endParaRPr lang="en-US" sz="1700">
                        <a:effectLst/>
                        <a:latin typeface="+mn-lt"/>
                        <a:ea typeface="ＭＳ Ｐ明朝" charset="-128"/>
                        <a:cs typeface="Times New Roman"/>
                      </a:endParaRPr>
                    </a:p>
                  </a:txBody>
                  <a:tcPr marL="73025" marR="73025" marT="73025" marB="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algn="l">
                        <a:spcBef>
                          <a:spcPts val="600"/>
                        </a:spcBef>
                        <a:spcAft>
                          <a:spcPts val="600"/>
                        </a:spcAft>
                      </a:pPr>
                      <a:endParaRPr lang="en-US" sz="1100">
                        <a:effectLst/>
                        <a:latin typeface="+mn-lt"/>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r h="0">
                <a:tc>
                  <a:txBody>
                    <a:bodyPr/>
                    <a:lstStyle/>
                    <a:p>
                      <a:pPr marL="0" marR="0">
                        <a:spcBef>
                          <a:spcPts val="0"/>
                        </a:spcBef>
                        <a:spcAft>
                          <a:spcPts val="600"/>
                        </a:spcAft>
                      </a:pPr>
                      <a:r>
                        <a:rPr lang="en-US" sz="1700" b="1">
                          <a:effectLst/>
                          <a:latin typeface="+mn-lt"/>
                          <a:ea typeface="ＭＳ Ｐ明朝"/>
                          <a:cs typeface="Times New Roman"/>
                        </a:rPr>
                        <a:t>Right Channel (Device) for Delivery</a:t>
                      </a:r>
                      <a:endParaRPr lang="en-US" sz="1700">
                        <a:effectLst/>
                        <a:latin typeface="+mn-lt"/>
                        <a:ea typeface="ＭＳ Ｐ明朝"/>
                        <a:cs typeface="Times New Roman"/>
                      </a:endParaRPr>
                    </a:p>
                  </a:txBody>
                  <a:tcPr marL="73025" marR="73025" marT="73025" marB="73025"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Delivery Channel Effectiveness</a:t>
                      </a:r>
                      <a:endParaRPr lang="en-US" sz="1700">
                        <a:effectLst/>
                        <a:latin typeface="+mn-lt"/>
                        <a:ea typeface="ＭＳ Ｐ明朝" charset="-128"/>
                        <a:cs typeface="Times New Roman"/>
                      </a:endParaRPr>
                    </a:p>
                  </a:txBody>
                  <a:tcPr marL="73025" marR="73025" marT="73025" marB="73025" anchor="ctr">
                    <a:lnR w="28575"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Delivery Channel Safety</a:t>
                      </a:r>
                      <a:endParaRPr lang="en-US" sz="1700">
                        <a:effectLst/>
                        <a:latin typeface="+mn-lt"/>
                        <a:ea typeface="ＭＳ Ｐ明朝" charset="-128"/>
                        <a:cs typeface="Times New Roman"/>
                      </a:endParaRPr>
                    </a:p>
                  </a:txBody>
                  <a:tcPr marL="73025" marR="73025" marT="73025" marB="73025" anchor="ctr">
                    <a:lnL w="28575"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Delivery Channel Efficiency</a:t>
                      </a:r>
                      <a:endParaRPr lang="en-US" sz="1700">
                        <a:effectLst/>
                        <a:latin typeface="+mn-lt"/>
                        <a:ea typeface="ＭＳ Ｐ明朝" charset="-128"/>
                        <a:cs typeface="Times New Roman"/>
                      </a:endParaRPr>
                    </a:p>
                  </a:txBody>
                  <a:tcPr marL="73025" marR="73025" marT="73025" marB="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algn="l">
                        <a:spcBef>
                          <a:spcPts val="600"/>
                        </a:spcBef>
                        <a:spcAft>
                          <a:spcPts val="600"/>
                        </a:spcAft>
                      </a:pPr>
                      <a:endParaRPr lang="en-US" sz="1100">
                        <a:effectLst/>
                        <a:latin typeface="+mn-lt"/>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4"/>
                  </a:ext>
                </a:extLst>
              </a:tr>
              <a:tr h="0">
                <a:tc>
                  <a:txBody>
                    <a:bodyPr/>
                    <a:lstStyle/>
                    <a:p>
                      <a:pPr marL="0" marR="0">
                        <a:spcBef>
                          <a:spcPts val="0"/>
                        </a:spcBef>
                        <a:spcAft>
                          <a:spcPts val="600"/>
                        </a:spcAft>
                      </a:pPr>
                      <a:r>
                        <a:rPr lang="en-US" sz="1700" b="1">
                          <a:effectLst/>
                          <a:latin typeface="+mn-lt"/>
                          <a:ea typeface="ＭＳ Ｐ明朝"/>
                          <a:cs typeface="Times New Roman"/>
                        </a:rPr>
                        <a:t>Right Intervention Format (Interaction)</a:t>
                      </a:r>
                      <a:endParaRPr lang="en-US" sz="1700">
                        <a:effectLst/>
                        <a:latin typeface="+mn-lt"/>
                        <a:ea typeface="ＭＳ Ｐ明朝"/>
                        <a:cs typeface="Times New Roman"/>
                      </a:endParaRPr>
                    </a:p>
                  </a:txBody>
                  <a:tcPr marL="73025" marR="73025" marT="73025" marB="73025" anchor="ctr">
                    <a:lnT w="12700" cap="flat" cmpd="sng" algn="ctr">
                      <a:solidFill>
                        <a:schemeClr val="bg1"/>
                      </a:solidFill>
                      <a:prstDash val="solid"/>
                      <a:round/>
                      <a:headEnd type="none" w="med" len="med"/>
                      <a:tailEnd type="none" w="med" len="med"/>
                    </a:lnT>
                    <a:lnB w="28575" cap="flat" cmpd="sng" algn="ctr">
                      <a:solidFill>
                        <a:schemeClr val="bg1"/>
                      </a:solidFill>
                      <a:prstDash val="sysDashDot"/>
                      <a:round/>
                      <a:headEnd type="none" w="med" len="med"/>
                      <a:tailEnd type="none" w="med" len="med"/>
                    </a:lnB>
                    <a:solidFill>
                      <a:schemeClr val="tx1"/>
                    </a:solidFill>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Intervention Type &amp; Format</a:t>
                      </a:r>
                      <a:endParaRPr lang="en-US" sz="1700">
                        <a:effectLst/>
                        <a:latin typeface="+mn-lt"/>
                        <a:ea typeface="ＭＳ Ｐ明朝" charset="-128"/>
                        <a:cs typeface="Times New Roman"/>
                      </a:endParaRPr>
                    </a:p>
                  </a:txBody>
                  <a:tcPr marL="73025" marR="73025" marT="73025" marB="73025" anchor="ctr">
                    <a:lnR w="28575"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ysDashDot"/>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Intervention Format Safety</a:t>
                      </a:r>
                      <a:endParaRPr lang="en-US" sz="1700">
                        <a:effectLst/>
                        <a:latin typeface="+mn-lt"/>
                        <a:ea typeface="ＭＳ Ｐ明朝" charset="-128"/>
                        <a:cs typeface="Times New Roman"/>
                      </a:endParaRPr>
                    </a:p>
                  </a:txBody>
                  <a:tcPr marL="73025" marR="73025" marT="73025" marB="73025" anchor="ctr">
                    <a:lnL w="28575"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ysDashDot"/>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Intervention Format Efficiency</a:t>
                      </a:r>
                      <a:endParaRPr lang="en-US" sz="1700">
                        <a:effectLst/>
                        <a:latin typeface="+mn-lt"/>
                        <a:ea typeface="ＭＳ Ｐ明朝" charset="-128"/>
                        <a:cs typeface="Times New Roman"/>
                      </a:endParaRPr>
                    </a:p>
                  </a:txBody>
                  <a:tcPr marL="73025" marR="73025" marT="73025" marB="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ysDashDot"/>
                      <a:round/>
                      <a:headEnd type="none" w="med" len="med"/>
                      <a:tailEnd type="none" w="med" len="med"/>
                    </a:lnB>
                  </a:tcPr>
                </a:tc>
                <a:tc vMerge="1">
                  <a:txBody>
                    <a:bodyPr/>
                    <a:lstStyle/>
                    <a:p>
                      <a:pPr marL="0" marR="0" algn="l">
                        <a:spcBef>
                          <a:spcPts val="600"/>
                        </a:spcBef>
                        <a:spcAft>
                          <a:spcPts val="600"/>
                        </a:spcAft>
                      </a:pPr>
                      <a:endParaRPr lang="en-US" sz="1100">
                        <a:effectLst/>
                        <a:latin typeface="+mn-lt"/>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5"/>
                  </a:ext>
                </a:extLst>
              </a:tr>
              <a:tr h="0">
                <a:tc>
                  <a:txBody>
                    <a:bodyPr/>
                    <a:lstStyle/>
                    <a:p>
                      <a:pPr marL="0" marR="0">
                        <a:spcBef>
                          <a:spcPts val="0"/>
                        </a:spcBef>
                        <a:spcAft>
                          <a:spcPts val="600"/>
                        </a:spcAft>
                      </a:pPr>
                      <a:r>
                        <a:rPr lang="en-US" sz="1700" b="1">
                          <a:effectLst/>
                          <a:latin typeface="+mn-lt"/>
                          <a:ea typeface="ＭＳ Ｐ明朝"/>
                          <a:cs typeface="Times New Roman"/>
                        </a:rPr>
                        <a:t>Patient (Individual or Population) Outcomes</a:t>
                      </a:r>
                      <a:endParaRPr lang="en-US" sz="1700">
                        <a:effectLst/>
                        <a:latin typeface="+mn-lt"/>
                        <a:ea typeface="ＭＳ Ｐ明朝"/>
                        <a:cs typeface="Times New Roman"/>
                      </a:endParaRPr>
                    </a:p>
                  </a:txBody>
                  <a:tcPr marL="73025" marR="73025" marT="73025" marB="73025" anchor="ctr">
                    <a:lnT w="28575" cap="flat" cmpd="sng" algn="ctr">
                      <a:solidFill>
                        <a:schemeClr val="bg1"/>
                      </a:solidFill>
                      <a:prstDash val="sysDashDot"/>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Efficacy</a:t>
                      </a:r>
                      <a:endParaRPr lang="en-US" sz="1700">
                        <a:effectLst/>
                        <a:latin typeface="+mn-lt"/>
                        <a:ea typeface="ＭＳ Ｐ明朝" charset="-128"/>
                        <a:cs typeface="Times New Roman"/>
                      </a:endParaRPr>
                    </a:p>
                  </a:txBody>
                  <a:tcPr marL="73025" marR="73025" marT="73025" marB="73025" anchor="ctr">
                    <a:lnR w="28575" cap="flat" cmpd="sng" algn="ctr">
                      <a:solidFill>
                        <a:schemeClr val="tx1"/>
                      </a:solidFill>
                      <a:prstDash val="lgDash"/>
                      <a:round/>
                      <a:headEnd type="none" w="med" len="med"/>
                      <a:tailEnd type="none" w="med" len="med"/>
                    </a:lnR>
                    <a:lnT w="28575" cap="flat" cmpd="sng" algn="ctr">
                      <a:solidFill>
                        <a:schemeClr val="tx1"/>
                      </a:solidFill>
                      <a:prstDash val="sysDash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Patient Safety Accuracy</a:t>
                      </a:r>
                      <a:endParaRPr lang="en-US" sz="1700">
                        <a:effectLst/>
                        <a:latin typeface="+mn-lt"/>
                        <a:ea typeface="ＭＳ Ｐ明朝" charset="-128"/>
                        <a:cs typeface="Times New Roman"/>
                      </a:endParaRPr>
                    </a:p>
                  </a:txBody>
                  <a:tcPr marL="73025" marR="73025" marT="73025" marB="73025" anchor="ctr">
                    <a:lnL w="28575"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ysDash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Patient-Level Efficiency</a:t>
                      </a:r>
                      <a:endParaRPr lang="en-US" sz="1700">
                        <a:effectLst/>
                        <a:latin typeface="+mn-lt"/>
                        <a:ea typeface="ＭＳ Ｐ明朝" charset="-128"/>
                        <a:cs typeface="Times New Roman"/>
                      </a:endParaRPr>
                    </a:p>
                  </a:txBody>
                  <a:tcPr marL="73025" marR="73025" marT="73025" marB="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ysDashDot"/>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algn="l">
                        <a:spcBef>
                          <a:spcPts val="600"/>
                        </a:spcBef>
                        <a:spcAft>
                          <a:spcPts val="600"/>
                        </a:spcAft>
                      </a:pPr>
                      <a:endParaRPr lang="en-US" sz="1100">
                        <a:effectLst/>
                        <a:latin typeface="+mn-lt"/>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6"/>
                  </a:ext>
                </a:extLst>
              </a:tr>
              <a:tr h="0">
                <a:tc>
                  <a:txBody>
                    <a:bodyPr/>
                    <a:lstStyle/>
                    <a:p>
                      <a:pPr marL="0" marR="0">
                        <a:spcBef>
                          <a:spcPts val="0"/>
                        </a:spcBef>
                        <a:spcAft>
                          <a:spcPts val="600"/>
                        </a:spcAft>
                      </a:pPr>
                      <a:r>
                        <a:rPr lang="en-US" sz="1700" b="1">
                          <a:effectLst/>
                          <a:latin typeface="+mn-lt"/>
                          <a:ea typeface="ＭＳ Ｐ明朝"/>
                          <a:cs typeface="Times New Roman"/>
                        </a:rPr>
                        <a:t>Process or Organizational Outcomes (Avoided or Incurred)</a:t>
                      </a:r>
                      <a:endParaRPr lang="en-US" sz="1700">
                        <a:effectLst/>
                        <a:latin typeface="+mn-lt"/>
                        <a:ea typeface="ＭＳ Ｐ明朝"/>
                        <a:cs typeface="Times New Roman"/>
                      </a:endParaRPr>
                    </a:p>
                  </a:txBody>
                  <a:tcPr marL="73025" marR="73025" marT="73025" marB="73025" anchor="ctr">
                    <a:lnT w="12700" cap="flat" cmpd="sng" algn="ctr">
                      <a:solidFill>
                        <a:schemeClr val="bg1"/>
                      </a:solidFill>
                      <a:prstDash val="solid"/>
                      <a:round/>
                      <a:headEnd type="none" w="med" len="med"/>
                      <a:tailEnd type="none" w="med" len="med"/>
                    </a:lnT>
                    <a:solidFill>
                      <a:schemeClr val="tx1"/>
                    </a:solidFill>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Process/Org Effectiveness</a:t>
                      </a:r>
                      <a:br>
                        <a:rPr lang="en-US">
                          <a:effectLst/>
                        </a:rPr>
                      </a:br>
                      <a:r>
                        <a:rPr lang="en-US" sz="1700" b="1">
                          <a:effectLst/>
                          <a:latin typeface="+mn-lt"/>
                          <a:ea typeface="Times New Roman" charset="0"/>
                          <a:cs typeface="Times New Roman"/>
                        </a:rPr>
                        <a:t>Cost</a:t>
                      </a:r>
                      <a:endParaRPr lang="en-US" sz="1700">
                        <a:effectLst/>
                        <a:latin typeface="+mn-lt"/>
                        <a:ea typeface="ＭＳ Ｐ明朝" charset="-128"/>
                        <a:cs typeface="Times New Roman"/>
                      </a:endParaRPr>
                    </a:p>
                  </a:txBody>
                  <a:tcPr marL="73025" marR="73025" marT="73025" marB="73025" anchor="ctr">
                    <a:lnR w="28575"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Process/Org Safety</a:t>
                      </a:r>
                      <a:br>
                        <a:rPr lang="en-US">
                          <a:effectLst/>
                        </a:rPr>
                      </a:br>
                      <a:r>
                        <a:rPr lang="en-US" sz="1700" b="1">
                          <a:effectLst/>
                          <a:latin typeface="+mn-lt"/>
                          <a:ea typeface="Times New Roman" charset="0"/>
                          <a:cs typeface="Times New Roman"/>
                        </a:rPr>
                        <a:t>Cost</a:t>
                      </a:r>
                      <a:endParaRPr lang="en-US" sz="1700">
                        <a:effectLst/>
                        <a:latin typeface="+mn-lt"/>
                        <a:ea typeface="ＭＳ Ｐ明朝" charset="-128"/>
                        <a:cs typeface="Times New Roman"/>
                      </a:endParaRPr>
                    </a:p>
                  </a:txBody>
                  <a:tcPr marL="73025" marR="73025" marT="73025" marB="73025" anchor="ctr">
                    <a:lnL w="28575"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Process/Org Efficiency</a:t>
                      </a:r>
                      <a:br>
                        <a:rPr lang="en-US">
                          <a:effectLst/>
                        </a:rPr>
                      </a:br>
                      <a:r>
                        <a:rPr lang="en-US" sz="1700" b="1">
                          <a:effectLst/>
                          <a:latin typeface="+mn-lt"/>
                          <a:ea typeface="Times New Roman" charset="0"/>
                          <a:cs typeface="Times New Roman"/>
                        </a:rPr>
                        <a:t>Cost</a:t>
                      </a:r>
                      <a:endParaRPr lang="en-US" sz="1700">
                        <a:effectLst/>
                        <a:latin typeface="+mn-lt"/>
                        <a:ea typeface="ＭＳ Ｐ明朝" charset="-128"/>
                        <a:cs typeface="Times New Roman"/>
                      </a:endParaRPr>
                    </a:p>
                  </a:txBody>
                  <a:tcPr marL="73025" marR="73025" marT="73025" marB="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vMerge="1">
                  <a:txBody>
                    <a:bodyPr/>
                    <a:lstStyle/>
                    <a:p>
                      <a:pPr marL="0" marR="0" algn="l">
                        <a:spcBef>
                          <a:spcPts val="600"/>
                        </a:spcBef>
                        <a:spcAft>
                          <a:spcPts val="600"/>
                        </a:spcAft>
                      </a:pPr>
                      <a:endParaRPr lang="en-US" sz="1100">
                        <a:effectLst/>
                        <a:latin typeface="+mn-lt"/>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7"/>
                  </a:ext>
                </a:extLst>
              </a:tr>
            </a:tbl>
          </a:graphicData>
        </a:graphic>
      </p:graphicFrame>
      <p:sp>
        <p:nvSpPr>
          <p:cNvPr id="2" name="Title 1"/>
          <p:cNvSpPr>
            <a:spLocks noGrp="1"/>
          </p:cNvSpPr>
          <p:nvPr>
            <p:ph type="title"/>
          </p:nvPr>
        </p:nvSpPr>
        <p:spPr/>
        <p:txBody>
          <a:bodyPr/>
          <a:lstStyle/>
          <a:p>
            <a:r>
              <a:rPr lang="en-US"/>
              <a:t>Specific Impact Assessment Categories</a:t>
            </a:r>
          </a:p>
        </p:txBody>
      </p:sp>
    </p:spTree>
    <p:extLst>
      <p:ext uri="{BB962C8B-B14F-4D97-AF65-F5344CB8AC3E}">
        <p14:creationId xmlns:p14="http://schemas.microsoft.com/office/powerpoint/2010/main" val="2729976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p:txBody>
          <a:bodyPr vert="horz" lIns="91440" tIns="45720" rIns="91440" bIns="45720" rtlCol="0" anchor="t">
            <a:normAutofit fontScale="92500" lnSpcReduction="20000"/>
          </a:bodyPr>
          <a:lstStyle/>
          <a:p>
            <a:pPr marL="461645" indent="-461645"/>
            <a:r>
              <a:rPr lang="en-US">
                <a:solidFill>
                  <a:srgbClr val="174782"/>
                </a:solidFill>
              </a:rPr>
              <a:t>CDS Intervention</a:t>
            </a:r>
          </a:p>
          <a:p>
            <a:pPr lvl="1"/>
            <a:r>
              <a:rPr lang="en-US"/>
              <a:t>Benefits</a:t>
            </a:r>
          </a:p>
          <a:p>
            <a:pPr lvl="1"/>
            <a:r>
              <a:rPr lang="en-US"/>
              <a:t>Five rights</a:t>
            </a:r>
          </a:p>
          <a:p>
            <a:pPr marL="461645" indent="-461645"/>
            <a:r>
              <a:rPr lang="en-US">
                <a:solidFill>
                  <a:srgbClr val="174782"/>
                </a:solidFill>
              </a:rPr>
              <a:t>CDS Impact</a:t>
            </a:r>
          </a:p>
          <a:p>
            <a:pPr lvl="1"/>
            <a:r>
              <a:rPr lang="en-US"/>
              <a:t>Assessment &amp; Evaluation</a:t>
            </a:r>
          </a:p>
          <a:p>
            <a:pPr lvl="1"/>
            <a:r>
              <a:rPr lang="en-US"/>
              <a:t>Specific Impact Assessment Categories</a:t>
            </a:r>
          </a:p>
          <a:p>
            <a:pPr lvl="2">
              <a:buFont typeface="Courier New" charset="0"/>
              <a:buChar char="o"/>
            </a:pPr>
            <a:r>
              <a:rPr lang="en-US"/>
              <a:t>Effective</a:t>
            </a:r>
          </a:p>
          <a:p>
            <a:pPr lvl="2">
              <a:buFont typeface="Courier New" charset="0"/>
              <a:buChar char="o"/>
            </a:pPr>
            <a:r>
              <a:rPr lang="en-US"/>
              <a:t>Safe</a:t>
            </a:r>
          </a:p>
          <a:p>
            <a:pPr lvl="2">
              <a:buFont typeface="Courier New" charset="0"/>
              <a:buChar char="o"/>
            </a:pPr>
            <a:r>
              <a:rPr lang="en-US"/>
              <a:t>Efficient</a:t>
            </a:r>
          </a:p>
          <a:p>
            <a:pPr lvl="2">
              <a:buFont typeface="Courier New" charset="0"/>
              <a:buChar char="o"/>
            </a:pPr>
            <a:r>
              <a:rPr lang="en-US"/>
              <a:t>Satisfactory</a:t>
            </a:r>
          </a:p>
          <a:p>
            <a:pPr lvl="2">
              <a:buFont typeface="Courier New" charset="0"/>
              <a:buChar char="o"/>
            </a:pPr>
            <a:r>
              <a:rPr lang="en-US"/>
              <a:t>Individual outcomes </a:t>
            </a:r>
          </a:p>
          <a:p>
            <a:pPr lvl="2">
              <a:buFont typeface="Courier New" charset="0"/>
              <a:buChar char="o"/>
            </a:pPr>
            <a:r>
              <a:rPr lang="en-US"/>
              <a:t>Organizational outcomes</a:t>
            </a:r>
          </a:p>
        </p:txBody>
      </p:sp>
      <p:sp>
        <p:nvSpPr>
          <p:cNvPr id="3" name="Slide Number Placeholder 2"/>
          <p:cNvSpPr>
            <a:spLocks noGrp="1"/>
          </p:cNvSpPr>
          <p:nvPr>
            <p:ph type="sldNum" sz="quarter" idx="12"/>
          </p:nvPr>
        </p:nvSpPr>
        <p:spPr/>
        <p:txBody>
          <a:bodyPr/>
          <a:lstStyle/>
          <a:p>
            <a:fld id="{059ABE3D-0306-47E9-8957-6FD3294A431B}" type="slidenum">
              <a:rPr lang="en-US" smtClean="0"/>
              <a:pPr/>
              <a:t>44</a:t>
            </a:fld>
            <a:endParaRPr lang="en-US"/>
          </a:p>
        </p:txBody>
      </p:sp>
      <p:sp>
        <p:nvSpPr>
          <p:cNvPr id="5" name="Title 4"/>
          <p:cNvSpPr>
            <a:spLocks noGrp="1"/>
          </p:cNvSpPr>
          <p:nvPr>
            <p:ph type="title"/>
          </p:nvPr>
        </p:nvSpPr>
        <p:spPr/>
        <p:txBody>
          <a:bodyPr/>
          <a:lstStyle/>
          <a:p>
            <a:r>
              <a:rPr lang="en-US"/>
              <a:t>Recap</a:t>
            </a:r>
          </a:p>
        </p:txBody>
      </p:sp>
    </p:spTree>
    <p:extLst>
      <p:ext uri="{BB962C8B-B14F-4D97-AF65-F5344CB8AC3E}">
        <p14:creationId xmlns:p14="http://schemas.microsoft.com/office/powerpoint/2010/main" val="3950390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45</a:t>
            </a:fld>
            <a:endParaRPr lang="en-US"/>
          </a:p>
        </p:txBody>
      </p:sp>
      <p:sp>
        <p:nvSpPr>
          <p:cNvPr id="4" name="Text Placeholder 3"/>
          <p:cNvSpPr>
            <a:spLocks noGrp="1"/>
          </p:cNvSpPr>
          <p:nvPr>
            <p:ph type="body" sz="quarter" idx="11"/>
          </p:nvPr>
        </p:nvSpPr>
        <p:spPr/>
        <p:txBody>
          <a:bodyPr>
            <a:normAutofit/>
          </a:bodyPr>
          <a:lstStyle/>
          <a:p>
            <a:r>
              <a:rPr lang="en-US" dirty="0">
                <a:solidFill>
                  <a:srgbClr val="174782"/>
                </a:solidFill>
              </a:rPr>
              <a:t>Identify three benefits of measuring CDS Interventions</a:t>
            </a:r>
          </a:p>
          <a:p>
            <a:r>
              <a:rPr lang="en-US" dirty="0">
                <a:solidFill>
                  <a:srgbClr val="174782"/>
                </a:solidFill>
              </a:rPr>
              <a:t>List the five rights of CDS (</a:t>
            </a:r>
            <a:r>
              <a:rPr lang="en-US" dirty="0" err="1">
                <a:solidFill>
                  <a:srgbClr val="174782"/>
                </a:solidFill>
              </a:rPr>
              <a:t>Osheroff</a:t>
            </a:r>
            <a:r>
              <a:rPr lang="en-US" dirty="0">
                <a:solidFill>
                  <a:srgbClr val="174782"/>
                </a:solidFill>
              </a:rPr>
              <a:t>)</a:t>
            </a:r>
          </a:p>
          <a:p>
            <a:r>
              <a:rPr lang="en-US" dirty="0">
                <a:solidFill>
                  <a:srgbClr val="174782"/>
                </a:solidFill>
              </a:rPr>
              <a:t>List three impact assessment categories of a CDS intervention</a:t>
            </a:r>
          </a:p>
          <a:p>
            <a:r>
              <a:rPr lang="en-US" dirty="0">
                <a:solidFill>
                  <a:srgbClr val="174782"/>
                </a:solidFill>
              </a:rPr>
              <a:t>Define key terms: </a:t>
            </a:r>
          </a:p>
          <a:p>
            <a:pPr lvl="1"/>
            <a:r>
              <a:rPr lang="en-US" sz="2800" dirty="0"/>
              <a:t>Clinical Decision Support (CDS) </a:t>
            </a:r>
          </a:p>
          <a:p>
            <a:pPr lvl="1"/>
            <a:r>
              <a:rPr lang="en-US" sz="2800" dirty="0"/>
              <a:t>CDS Intervention</a:t>
            </a:r>
          </a:p>
          <a:p>
            <a:pPr lvl="1"/>
            <a:r>
              <a:rPr lang="en-US" sz="2800" dirty="0"/>
              <a:t>CDS Impact Evaluation</a:t>
            </a:r>
          </a:p>
          <a:p>
            <a:endParaRPr lang="en-US" dirty="0"/>
          </a:p>
        </p:txBody>
      </p:sp>
      <p:sp>
        <p:nvSpPr>
          <p:cNvPr id="2" name="Title 1"/>
          <p:cNvSpPr>
            <a:spLocks noGrp="1"/>
          </p:cNvSpPr>
          <p:nvPr>
            <p:ph type="title"/>
          </p:nvPr>
        </p:nvSpPr>
        <p:spPr/>
        <p:txBody>
          <a:bodyPr/>
          <a:lstStyle/>
          <a:p>
            <a:r>
              <a:rPr lang="en-US"/>
              <a:t>Module 1 Review</a:t>
            </a:r>
          </a:p>
        </p:txBody>
      </p:sp>
    </p:spTree>
    <p:extLst>
      <p:ext uri="{BB962C8B-B14F-4D97-AF65-F5344CB8AC3E}">
        <p14:creationId xmlns:p14="http://schemas.microsoft.com/office/powerpoint/2010/main" val="433850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9896" y="6056766"/>
            <a:ext cx="1056904" cy="307777"/>
          </a:xfrm>
          <a:prstGeom prst="rect">
            <a:avLst/>
          </a:prstGeom>
          <a:noFill/>
        </p:spPr>
        <p:txBody>
          <a:bodyPr wrap="square" rtlCol="0">
            <a:spAutoFit/>
          </a:bodyPr>
          <a:lstStyle/>
          <a:p>
            <a:r>
              <a:rPr lang="en-US" sz="1400">
                <a:hlinkClick r:id="rId3"/>
              </a:rPr>
              <a:t>Oss, 2014</a:t>
            </a:r>
            <a:endParaRPr lang="en-US" sz="1400"/>
          </a:p>
        </p:txBody>
      </p:sp>
      <p:sp>
        <p:nvSpPr>
          <p:cNvPr id="3" name="Slide Number Placeholder 2"/>
          <p:cNvSpPr>
            <a:spLocks noGrp="1"/>
          </p:cNvSpPr>
          <p:nvPr>
            <p:ph type="sldNum" sz="quarter" idx="12"/>
          </p:nvPr>
        </p:nvSpPr>
        <p:spPr/>
        <p:txBody>
          <a:bodyPr/>
          <a:lstStyle/>
          <a:p>
            <a:fld id="{059ABE3D-0306-47E9-8957-6FD3294A431B}" type="slidenum">
              <a:rPr lang="en-US" smtClean="0"/>
              <a:pPr/>
              <a:t>5</a:t>
            </a:fld>
            <a:endParaRPr lang="en-US"/>
          </a:p>
        </p:txBody>
      </p:sp>
      <p:pic>
        <p:nvPicPr>
          <p:cNvPr id="10" name="Picture 9" descr="Clinical research and evidence from practice data feed into decision making CDS, which with consumer-clinician interaction leads to a treatment plan. A treatment plan feeds into progress notes and billing. Progress notes feed into billing and outcomes. Outcomes then feed back into evidence from practice. This diagram illustrates the flow of information that includes evidence from practice - a critically important component of clinical decision support tools.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 y="1520313"/>
            <a:ext cx="9144000" cy="5112774"/>
          </a:xfrm>
          <a:prstGeom prst="rect">
            <a:avLst/>
          </a:prstGeom>
        </p:spPr>
      </p:pic>
      <p:sp>
        <p:nvSpPr>
          <p:cNvPr id="7" name="Text Placeholder 6"/>
          <p:cNvSpPr>
            <a:spLocks noGrp="1"/>
          </p:cNvSpPr>
          <p:nvPr>
            <p:ph idx="1"/>
          </p:nvPr>
        </p:nvSpPr>
        <p:spPr/>
        <p:txBody>
          <a:bodyPr>
            <a:normAutofit/>
          </a:bodyPr>
          <a:lstStyle/>
          <a:p>
            <a:pPr marL="0" indent="0">
              <a:buNone/>
            </a:pPr>
            <a:r>
              <a:rPr lang="en-US" sz="2800">
                <a:solidFill>
                  <a:srgbClr val="174782"/>
                </a:solidFill>
              </a:rPr>
              <a:t>Clinical Decision Support is Really Data-Driven Support</a:t>
            </a:r>
          </a:p>
        </p:txBody>
      </p:sp>
      <p:sp>
        <p:nvSpPr>
          <p:cNvPr id="2" name="Title 1"/>
          <p:cNvSpPr>
            <a:spLocks noGrp="1"/>
          </p:cNvSpPr>
          <p:nvPr>
            <p:ph type="title"/>
          </p:nvPr>
        </p:nvSpPr>
        <p:spPr/>
        <p:txBody>
          <a:bodyPr/>
          <a:lstStyle/>
          <a:p>
            <a:r>
              <a:rPr lang="en-US"/>
              <a:t>Evidence-Based CDS Interventions</a:t>
            </a:r>
          </a:p>
        </p:txBody>
      </p:sp>
    </p:spTree>
    <p:extLst>
      <p:ext uri="{BB962C8B-B14F-4D97-AF65-F5344CB8AC3E}">
        <p14:creationId xmlns:p14="http://schemas.microsoft.com/office/powerpoint/2010/main" val="1491873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lstStyle/>
          <a:p>
            <a:r>
              <a:rPr lang="en-US" dirty="0">
                <a:solidFill>
                  <a:srgbClr val="174782"/>
                </a:solidFill>
              </a:rPr>
              <a:t>Integrated </a:t>
            </a:r>
          </a:p>
          <a:p>
            <a:r>
              <a:rPr lang="en-US" dirty="0">
                <a:solidFill>
                  <a:srgbClr val="174782"/>
                </a:solidFill>
              </a:rPr>
              <a:t>Stand-Alone</a:t>
            </a:r>
          </a:p>
          <a:p>
            <a:r>
              <a:rPr lang="en-US" dirty="0">
                <a:solidFill>
                  <a:srgbClr val="174782"/>
                </a:solidFill>
              </a:rPr>
              <a:t>Push</a:t>
            </a:r>
          </a:p>
          <a:p>
            <a:r>
              <a:rPr lang="en-US" dirty="0">
                <a:solidFill>
                  <a:srgbClr val="174782"/>
                </a:solidFill>
              </a:rPr>
              <a:t>Pull</a:t>
            </a:r>
          </a:p>
          <a:p>
            <a:r>
              <a:rPr lang="en-US" dirty="0">
                <a:solidFill>
                  <a:srgbClr val="174782"/>
                </a:solidFill>
              </a:rPr>
              <a:t>Synchronous</a:t>
            </a:r>
          </a:p>
          <a:p>
            <a:r>
              <a:rPr lang="en-US" dirty="0">
                <a:solidFill>
                  <a:srgbClr val="174782"/>
                </a:solidFill>
              </a:rPr>
              <a:t>Asynchronous</a:t>
            </a:r>
          </a:p>
          <a:p>
            <a:r>
              <a:rPr lang="en-US" dirty="0">
                <a:solidFill>
                  <a:srgbClr val="174782"/>
                </a:solidFill>
              </a:rPr>
              <a:t>Hybrid</a:t>
            </a:r>
            <a:r>
              <a:rPr lang="en-US" dirty="0"/>
              <a:t> </a:t>
            </a:r>
          </a:p>
          <a:p>
            <a:endParaRPr lang="en-US" dirty="0"/>
          </a:p>
          <a:p>
            <a:endParaRPr lang="en-US" dirty="0"/>
          </a:p>
          <a:p>
            <a:endParaRPr lang="en-US" dirty="0"/>
          </a:p>
          <a:p>
            <a:endParaRPr lang="en-US" dirty="0"/>
          </a:p>
          <a:p>
            <a:endParaRPr lang="en-US" dirty="0"/>
          </a:p>
        </p:txBody>
      </p:sp>
      <p:sp>
        <p:nvSpPr>
          <p:cNvPr id="3" name="Slide Number Placeholder 2"/>
          <p:cNvSpPr>
            <a:spLocks noGrp="1"/>
          </p:cNvSpPr>
          <p:nvPr>
            <p:ph type="sldNum" sz="quarter" idx="12"/>
          </p:nvPr>
        </p:nvSpPr>
        <p:spPr/>
        <p:txBody>
          <a:bodyPr/>
          <a:lstStyle/>
          <a:p>
            <a:fld id="{059ABE3D-0306-47E9-8957-6FD3294A431B}" type="slidenum">
              <a:rPr lang="en-US" smtClean="0"/>
              <a:pPr/>
              <a:t>6</a:t>
            </a:fld>
            <a:endParaRPr lang="en-US"/>
          </a:p>
        </p:txBody>
      </p:sp>
      <p:sp>
        <p:nvSpPr>
          <p:cNvPr id="2" name="Title 1"/>
          <p:cNvSpPr>
            <a:spLocks noGrp="1"/>
          </p:cNvSpPr>
          <p:nvPr>
            <p:ph type="title"/>
          </p:nvPr>
        </p:nvSpPr>
        <p:spPr/>
        <p:txBody>
          <a:bodyPr/>
          <a:lstStyle/>
          <a:p>
            <a:r>
              <a:rPr lang="en-US"/>
              <a:t>Technical Structures of CDS Interventions</a:t>
            </a:r>
          </a:p>
        </p:txBody>
      </p:sp>
    </p:spTree>
    <p:extLst>
      <p:ext uri="{BB962C8B-B14F-4D97-AF65-F5344CB8AC3E}">
        <p14:creationId xmlns:p14="http://schemas.microsoft.com/office/powerpoint/2010/main" val="1522818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lstStyle/>
          <a:p>
            <a:r>
              <a:rPr lang="en-US">
                <a:solidFill>
                  <a:srgbClr val="174782"/>
                </a:solidFill>
              </a:rPr>
              <a:t>Fully functional decision support program </a:t>
            </a:r>
            <a:r>
              <a:rPr lang="en-US" b="1">
                <a:solidFill>
                  <a:srgbClr val="174782"/>
                </a:solidFill>
              </a:rPr>
              <a:t>contained within </a:t>
            </a:r>
            <a:r>
              <a:rPr lang="en-US">
                <a:solidFill>
                  <a:srgbClr val="174782"/>
                </a:solidFill>
              </a:rPr>
              <a:t>the architecture of the clinical information system (CIS)</a:t>
            </a:r>
          </a:p>
          <a:p>
            <a:pPr lvl="1"/>
            <a:r>
              <a:rPr lang="en-US"/>
              <a:t>Uses (or reuses) data collected, stored, and managed by CIS </a:t>
            </a:r>
          </a:p>
          <a:p>
            <a:pPr lvl="1"/>
            <a:r>
              <a:rPr lang="en-US"/>
              <a:t>Uses CIS functionality to communicate results of the clinical decision support system (CDSS) (via user interface)</a:t>
            </a:r>
          </a:p>
          <a:p>
            <a:r>
              <a:rPr lang="en-US" b="1">
                <a:solidFill>
                  <a:srgbClr val="174782"/>
                </a:solidFill>
              </a:rPr>
              <a:t>Example: Medication/Allergy Alerting</a:t>
            </a:r>
          </a:p>
          <a:p>
            <a:endParaRPr lang="en-US"/>
          </a:p>
        </p:txBody>
      </p:sp>
      <p:sp>
        <p:nvSpPr>
          <p:cNvPr id="3" name="Slide Number Placeholder 2"/>
          <p:cNvSpPr>
            <a:spLocks noGrp="1"/>
          </p:cNvSpPr>
          <p:nvPr>
            <p:ph type="sldNum" sz="quarter" idx="12"/>
          </p:nvPr>
        </p:nvSpPr>
        <p:spPr/>
        <p:txBody>
          <a:bodyPr/>
          <a:lstStyle/>
          <a:p>
            <a:fld id="{059ABE3D-0306-47E9-8957-6FD3294A431B}" type="slidenum">
              <a:rPr lang="en-US" smtClean="0"/>
              <a:pPr/>
              <a:t>7</a:t>
            </a:fld>
            <a:endParaRPr lang="en-US"/>
          </a:p>
        </p:txBody>
      </p:sp>
      <p:sp>
        <p:nvSpPr>
          <p:cNvPr id="2" name="Title 1"/>
          <p:cNvSpPr>
            <a:spLocks noGrp="1"/>
          </p:cNvSpPr>
          <p:nvPr>
            <p:ph type="title"/>
          </p:nvPr>
        </p:nvSpPr>
        <p:spPr/>
        <p:txBody>
          <a:bodyPr/>
          <a:lstStyle/>
          <a:p>
            <a:r>
              <a:rPr lang="en-US"/>
              <a:t>Integrated CDS Interventions</a:t>
            </a:r>
          </a:p>
        </p:txBody>
      </p:sp>
    </p:spTree>
    <p:extLst>
      <p:ext uri="{BB962C8B-B14F-4D97-AF65-F5344CB8AC3E}">
        <p14:creationId xmlns:p14="http://schemas.microsoft.com/office/powerpoint/2010/main" val="2302298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8</a:t>
            </a:fld>
            <a:endParaRPr lang="en-US"/>
          </a:p>
        </p:txBody>
      </p:sp>
      <p:sp>
        <p:nvSpPr>
          <p:cNvPr id="5" name="TextBox 6"/>
          <p:cNvSpPr txBox="1"/>
          <p:nvPr/>
        </p:nvSpPr>
        <p:spPr>
          <a:xfrm>
            <a:off x="6852062" y="6123329"/>
            <a:ext cx="2063338" cy="307777"/>
          </a:xfrm>
          <a:prstGeom prst="rect">
            <a:avLst/>
          </a:prstGeom>
          <a:noFill/>
        </p:spPr>
        <p:txBody>
          <a:bodyPr wrap="square" rtlCol="0">
            <a:spAutoFit/>
          </a:bodyPr>
          <a:lstStyle/>
          <a:p>
            <a:r>
              <a:rPr lang="en-US" sz="1400">
                <a:hlinkClick r:id="rId3"/>
              </a:rPr>
              <a:t>Carspecken et al., 2013</a:t>
            </a:r>
            <a:endParaRPr lang="en-US" sz="1400"/>
          </a:p>
        </p:txBody>
      </p:sp>
      <p:pic>
        <p:nvPicPr>
          <p:cNvPr id="4" name="Picture 5" descr="This is a screen shot of an electronic medical record and shows an alert indicating a drug allergy. The alert indicates level of severity, substance (specific medication) and type of reaction that could result from the drug allergy. The user has the option of overriding the alert, but must enter a reason (rationale) for the override as free text.  An alternative action option is to &quot;remove the new order&quot; and prescribe an alternative medication. "/>
          <p:cNvPicPr>
            <a:picLocks noChangeAspect="1"/>
          </p:cNvPicPr>
          <p:nvPr/>
        </p:nvPicPr>
        <p:blipFill>
          <a:blip r:embed="rId4"/>
          <a:stretch>
            <a:fillRect/>
          </a:stretch>
        </p:blipFill>
        <p:spPr>
          <a:xfrm>
            <a:off x="1611947" y="1694770"/>
            <a:ext cx="6126480" cy="4284126"/>
          </a:xfrm>
          <a:prstGeom prst="rect">
            <a:avLst/>
          </a:prstGeom>
        </p:spPr>
      </p:pic>
      <p:sp>
        <p:nvSpPr>
          <p:cNvPr id="8" name="Text Placeholder 7"/>
          <p:cNvSpPr>
            <a:spLocks noGrp="1"/>
          </p:cNvSpPr>
          <p:nvPr>
            <p:ph type="body" sz="quarter" idx="11"/>
          </p:nvPr>
        </p:nvSpPr>
        <p:spPr/>
        <p:txBody>
          <a:bodyPr/>
          <a:lstStyle/>
          <a:p>
            <a:pPr marL="0" indent="0">
              <a:buNone/>
            </a:pPr>
            <a:r>
              <a:rPr lang="en-US" b="1">
                <a:solidFill>
                  <a:srgbClr val="174782"/>
                </a:solidFill>
              </a:rPr>
              <a:t>Drug Allergy Alert</a:t>
            </a:r>
          </a:p>
        </p:txBody>
      </p:sp>
      <p:sp>
        <p:nvSpPr>
          <p:cNvPr id="2" name="Title 1"/>
          <p:cNvSpPr>
            <a:spLocks noGrp="1"/>
          </p:cNvSpPr>
          <p:nvPr>
            <p:ph type="title"/>
          </p:nvPr>
        </p:nvSpPr>
        <p:spPr/>
        <p:txBody>
          <a:bodyPr/>
          <a:lstStyle/>
          <a:p>
            <a:r>
              <a:rPr lang="en-US"/>
              <a:t>Integrated CDS</a:t>
            </a:r>
          </a:p>
        </p:txBody>
      </p:sp>
    </p:spTree>
    <p:extLst>
      <p:ext uri="{BB962C8B-B14F-4D97-AF65-F5344CB8AC3E}">
        <p14:creationId xmlns:p14="http://schemas.microsoft.com/office/powerpoint/2010/main" val="35492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59ABE3D-0306-47E9-8957-6FD3294A431B}" type="slidenum">
              <a:rPr lang="en-US" smtClean="0"/>
              <a:pPr/>
              <a:t>9</a:t>
            </a:fld>
            <a:endParaRPr lang="en-US"/>
          </a:p>
        </p:txBody>
      </p:sp>
      <p:sp>
        <p:nvSpPr>
          <p:cNvPr id="7" name="TextBox 6">
            <a:extLst>
              <a:ext uri="{FF2B5EF4-FFF2-40B4-BE49-F238E27FC236}">
                <a16:creationId xmlns:a16="http://schemas.microsoft.com/office/drawing/2014/main" id="{DB1658B8-6340-45A3-855C-F25371B662A4}"/>
              </a:ext>
            </a:extLst>
          </p:cNvPr>
          <p:cNvSpPr txBox="1"/>
          <p:nvPr/>
        </p:nvSpPr>
        <p:spPr>
          <a:xfrm>
            <a:off x="5689600" y="5541325"/>
            <a:ext cx="2054578" cy="369332"/>
          </a:xfrm>
          <a:prstGeom prst="rect">
            <a:avLst/>
          </a:prstGeom>
          <a:noFill/>
        </p:spPr>
        <p:txBody>
          <a:bodyPr wrap="square" rtlCol="0">
            <a:spAutoFit/>
          </a:bodyPr>
          <a:lstStyle/>
          <a:p>
            <a:r>
              <a:rPr lang="en-US" sz="1800">
                <a:latin typeface="+mj-lt"/>
                <a:hlinkClick r:id="rId3"/>
              </a:rPr>
              <a:t>Kazemi et al., 2010</a:t>
            </a:r>
            <a:endParaRPr lang="en-US" sz="1800">
              <a:latin typeface="+mj-lt"/>
            </a:endParaRPr>
          </a:p>
        </p:txBody>
      </p:sp>
      <p:pic>
        <p:nvPicPr>
          <p:cNvPr id="1026" name="Picture 2" descr="This is a screen shot of a medication dosing alert.  Because the patient has a reanl condition, the medication dose for Vancomycin should be adjusted according to renal dosing recommendations.  As shown, these recommendations include a minimum interval of at least 18 hours and a maximum dose of 30 mg.  The user is provided with a Yes/No option to have the system correct the dosing to conform with renal dosing recommendations. ">
            <a:extLst>
              <a:ext uri="{FF2B5EF4-FFF2-40B4-BE49-F238E27FC236}">
                <a16:creationId xmlns:a16="http://schemas.microsoft.com/office/drawing/2014/main" id="{2545DED3-1C82-41A4-A052-B473DA0594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655" t="10802" r="17407" b="10926"/>
          <a:stretch/>
        </p:blipFill>
        <p:spPr bwMode="auto">
          <a:xfrm>
            <a:off x="1603022" y="2043287"/>
            <a:ext cx="5937957" cy="357857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1"/>
          </p:nvPr>
        </p:nvSpPr>
        <p:spPr/>
        <p:txBody>
          <a:bodyPr vert="horz" lIns="91440" tIns="45720" rIns="91440" bIns="45720" rtlCol="0" anchor="t">
            <a:normAutofit/>
          </a:bodyPr>
          <a:lstStyle/>
          <a:p>
            <a:pPr marL="0" indent="0">
              <a:buNone/>
            </a:pPr>
            <a:r>
              <a:rPr lang="en-US" b="1">
                <a:solidFill>
                  <a:srgbClr val="174782"/>
                </a:solidFill>
              </a:rPr>
              <a:t>Medication Dosing Alert</a:t>
            </a:r>
          </a:p>
        </p:txBody>
      </p:sp>
      <p:sp>
        <p:nvSpPr>
          <p:cNvPr id="5" name="Title 4"/>
          <p:cNvSpPr>
            <a:spLocks noGrp="1"/>
          </p:cNvSpPr>
          <p:nvPr>
            <p:ph type="title"/>
          </p:nvPr>
        </p:nvSpPr>
        <p:spPr/>
        <p:txBody>
          <a:bodyPr/>
          <a:lstStyle/>
          <a:p>
            <a:r>
              <a:rPr lang="en-US"/>
              <a:t>Integrated CDS</a:t>
            </a:r>
          </a:p>
        </p:txBody>
      </p:sp>
    </p:spTree>
    <p:extLst>
      <p:ext uri="{BB962C8B-B14F-4D97-AF65-F5344CB8AC3E}">
        <p14:creationId xmlns:p14="http://schemas.microsoft.com/office/powerpoint/2010/main" val="2831522490"/>
      </p:ext>
    </p:extLst>
  </p:cSld>
  <p:clrMapOvr>
    <a:masterClrMapping/>
  </p:clrMapOvr>
</p:sld>
</file>

<file path=ppt/theme/theme1.xml><?xml version="1.0" encoding="utf-8"?>
<a:theme xmlns:a="http://schemas.openxmlformats.org/drawingml/2006/main" name="VA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VA Theme" id="{D5CF3603-103F-486F-AC64-1352693672CE}" vid="{25C63548-C1AD-4E36-B01F-E8A3BBB0025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ECBD52181E19C49BF2816EB71F57EEF" ma:contentTypeVersion="1" ma:contentTypeDescription="Create a new document." ma:contentTypeScope="" ma:versionID="ec5f1a9a8190dde8b477e014252df4bc">
  <xsd:schema xmlns:xsd="http://www.w3.org/2001/XMLSchema" xmlns:xs="http://www.w3.org/2001/XMLSchema" xmlns:p="http://schemas.microsoft.com/office/2006/metadata/properties" xmlns:ns2="e04d9b5e-484e-4898-9b37-a3a0793d5489" targetNamespace="http://schemas.microsoft.com/office/2006/metadata/properties" ma:root="true" ma:fieldsID="1a03492d68c81fa9227ec379b8e4a1cd" ns2:_="">
    <xsd:import namespace="e04d9b5e-484e-4898-9b37-a3a0793d5489"/>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4d9b5e-484e-4898-9b37-a3a0793d5489"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e04d9b5e-484e-4898-9b37-a3a0793d5489">ZNHHN4MMEWHW-180763980-63</_dlc_DocId>
    <_dlc_DocIdUrl xmlns="e04d9b5e-484e-4898-9b37-a3a0793d5489">
      <Url>https://vaww.infoshare.va.gov/sites/chio/KBS/cdsimpact2017/_layouts/15/DocIdRedir.aspx?ID=ZNHHN4MMEWHW-180763980-63</Url>
      <Description>ZNHHN4MMEWHW-180763980-63</Description>
    </_dlc_DocIdUrl>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EA69B0CC-B56A-4D22-9F27-9E229C5BE4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04d9b5e-484e-4898-9b37-a3a0793d54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9CFE30-44A7-47A3-875C-11083E95D146}">
  <ds:schemaRefs>
    <ds:schemaRef ds:uri="http://schemas.microsoft.com/sharepoint/v3/contenttype/forms"/>
  </ds:schemaRefs>
</ds:datastoreItem>
</file>

<file path=customXml/itemProps3.xml><?xml version="1.0" encoding="utf-8"?>
<ds:datastoreItem xmlns:ds="http://schemas.openxmlformats.org/officeDocument/2006/customXml" ds:itemID="{65B672AB-01EF-4F22-BE9C-B220BDBF7E63}">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e04d9b5e-484e-4898-9b37-a3a0793d5489"/>
    <ds:schemaRef ds:uri="http://www.w3.org/XML/1998/namespace"/>
    <ds:schemaRef ds:uri="http://purl.org/dc/dcmitype/"/>
  </ds:schemaRefs>
</ds:datastoreItem>
</file>

<file path=customXml/itemProps4.xml><?xml version="1.0" encoding="utf-8"?>
<ds:datastoreItem xmlns:ds="http://schemas.openxmlformats.org/officeDocument/2006/customXml" ds:itemID="{FE55B47E-E975-455E-80C5-7CBC63B795CE}">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30645</TotalTime>
  <Words>2623</Words>
  <Application>Microsoft Office PowerPoint</Application>
  <PresentationFormat>On-screen Show (4:3)</PresentationFormat>
  <Paragraphs>455</Paragraphs>
  <Slides>45</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Courier New</vt:lpstr>
      <vt:lpstr>Georgia</vt:lpstr>
      <vt:lpstr>VA Theme</vt:lpstr>
      <vt:lpstr>CDS Evaluation  </vt:lpstr>
      <vt:lpstr>Outline</vt:lpstr>
      <vt:lpstr>Module 1 Objectives</vt:lpstr>
      <vt:lpstr>Clinical Decision Support (CDS)</vt:lpstr>
      <vt:lpstr>Evidence-Based CDS Interventions</vt:lpstr>
      <vt:lpstr>Technical Structures of CDS Interventions</vt:lpstr>
      <vt:lpstr>Integrated CDS Interventions</vt:lpstr>
      <vt:lpstr>Integrated CDS</vt:lpstr>
      <vt:lpstr>Integrated CDS</vt:lpstr>
      <vt:lpstr>Integrated CDS</vt:lpstr>
      <vt:lpstr>Integrated CDS</vt:lpstr>
      <vt:lpstr>Stand-Alone CDS Interventions</vt:lpstr>
      <vt:lpstr>Stand-Alone CDS</vt:lpstr>
      <vt:lpstr>Stand-Alone CDS</vt:lpstr>
      <vt:lpstr>Integrated vs. Stand-Alone</vt:lpstr>
      <vt:lpstr>Push CDS Interventions</vt:lpstr>
      <vt:lpstr>Push CDS</vt:lpstr>
      <vt:lpstr>Pull CDS Interventions</vt:lpstr>
      <vt:lpstr>Pull CDS</vt:lpstr>
      <vt:lpstr>Pull CDS</vt:lpstr>
      <vt:lpstr>Push CDS Interventions</vt:lpstr>
      <vt:lpstr>Pull CDS Intervention</vt:lpstr>
      <vt:lpstr>Push vs Pull CDS Intervention</vt:lpstr>
      <vt:lpstr>Synchronous CDS Interventions</vt:lpstr>
      <vt:lpstr>Asynchronous CDS Intervention</vt:lpstr>
      <vt:lpstr>Combination CDS Interventions</vt:lpstr>
      <vt:lpstr>Combination CDS Interventions</vt:lpstr>
      <vt:lpstr>Hybrid CDS Interventions</vt:lpstr>
      <vt:lpstr>CDS Intervention Information Sources </vt:lpstr>
      <vt:lpstr>Data for CDS Interventions</vt:lpstr>
      <vt:lpstr>PowerPoint Presentation</vt:lpstr>
      <vt:lpstr>Definition: CDS Intervention</vt:lpstr>
      <vt:lpstr>The Five CDS Rights</vt:lpstr>
      <vt:lpstr>CDS Evaluation Model</vt:lpstr>
      <vt:lpstr>Purpose of the CDS Evaluation Model</vt:lpstr>
      <vt:lpstr>PowerPoint Presentation</vt:lpstr>
      <vt:lpstr>Operational Definition: CDS Impact</vt:lpstr>
      <vt:lpstr>CDS Impact Evaluation</vt:lpstr>
      <vt:lpstr>CDS Evaluation Process Model</vt:lpstr>
      <vt:lpstr>Assessment vs Evaluation</vt:lpstr>
      <vt:lpstr>Measuring CDS Intervention Impact</vt:lpstr>
      <vt:lpstr>Impact Assessment Categories</vt:lpstr>
      <vt:lpstr>Specific Impact Assessment Categories</vt:lpstr>
      <vt:lpstr>Recap</vt:lpstr>
      <vt:lpstr>Module 1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Measure CDS Impact Importance of rigorous assessments of CDS </dc:title>
  <cp:lastModifiedBy>Scott Wood</cp:lastModifiedBy>
  <cp:revision>96</cp:revision>
  <dcterms:modified xsi:type="dcterms:W3CDTF">2020-06-03T13:42:57Z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0x0101002ECBD52181E19C49BF2816EB71F57EEF</vt:lpwstr>
  </property>
  <property fmtid="{D5CDD505-2E9C-101B-9397-08002B2CF9AE}" pid="3" name="Subcategory">
    <vt:lpwstr>Templates</vt:lpwstr>
  </property>
  <property fmtid="{D5CDD505-2E9C-101B-9397-08002B2CF9AE}" pid="4" name="_dlc_DocIdItemGuid">
    <vt:lpwstr>ff00a9de-4066-4cec-b35a-c47d0f483ad4</vt:lpwstr>
  </property>
</Properties>
</file>